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77" r:id="rId2"/>
    <p:sldId id="258" r:id="rId3"/>
    <p:sldId id="259" r:id="rId4"/>
    <p:sldId id="261" r:id="rId5"/>
    <p:sldId id="262" r:id="rId6"/>
    <p:sldId id="282" r:id="rId7"/>
    <p:sldId id="300" r:id="rId8"/>
    <p:sldId id="265" r:id="rId9"/>
    <p:sldId id="286" r:id="rId10"/>
    <p:sldId id="264" r:id="rId11"/>
    <p:sldId id="284" r:id="rId12"/>
    <p:sldId id="285" r:id="rId13"/>
    <p:sldId id="278" r:id="rId14"/>
    <p:sldId id="266" r:id="rId15"/>
    <p:sldId id="299" r:id="rId16"/>
    <p:sldId id="269" r:id="rId17"/>
    <p:sldId id="270" r:id="rId18"/>
    <p:sldId id="271" r:id="rId19"/>
    <p:sldId id="272" r:id="rId20"/>
    <p:sldId id="273" r:id="rId21"/>
    <p:sldId id="274" r:id="rId22"/>
    <p:sldId id="27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6">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660"/>
  </p:normalViewPr>
  <p:slideViewPr>
    <p:cSldViewPr snapToGrid="0">
      <p:cViewPr varScale="1">
        <p:scale>
          <a:sx n="82" d="100"/>
          <a:sy n="82" d="100"/>
        </p:scale>
        <p:origin x="874" y="72"/>
      </p:cViewPr>
      <p:guideLst>
        <p:guide orient="horz" pos="2146"/>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77" name="Rectangle 2"/>
          <p:cNvSpPr>
            <a:spLocks noGrp="1" noChangeArrowheads="1"/>
          </p:cNvSpPr>
          <p:nvPr>
            <p:ph type="hdr" sz="quarter"/>
          </p:nvPr>
        </p:nvSpPr>
        <p:spPr bwMode="auto">
          <a:xfrm>
            <a:off x="2" y="1"/>
            <a:ext cx="3076575" cy="512763"/>
          </a:xfrm>
          <a:prstGeom prst="rect">
            <a:avLst/>
          </a:prstGeom>
          <a:noFill/>
          <a:ln w="9525">
            <a:noFill/>
            <a:miter lim="800000"/>
          </a:ln>
          <a:effectLst/>
        </p:spPr>
        <p:txBody>
          <a:bodyPr vert="horz" wrap="square" lIns="91492" tIns="45745" rIns="91492" bIns="45745" numCol="1" anchor="t" anchorCtr="0" compatLnSpc="1"/>
          <a:lstStyle>
            <a:lvl1pPr algn="l">
              <a:defRPr sz="1100"/>
            </a:lvl1pPr>
          </a:lstStyle>
          <a:p>
            <a:endParaRPr lang="en-US"/>
          </a:p>
        </p:txBody>
      </p:sp>
      <p:sp>
        <p:nvSpPr>
          <p:cNvPr id="1048678" name="Rectangle 3"/>
          <p:cNvSpPr>
            <a:spLocks noGrp="1" noChangeArrowheads="1"/>
          </p:cNvSpPr>
          <p:nvPr>
            <p:ph type="dt" idx="1"/>
          </p:nvPr>
        </p:nvSpPr>
        <p:spPr bwMode="auto">
          <a:xfrm>
            <a:off x="4021139" y="1"/>
            <a:ext cx="3076575" cy="512763"/>
          </a:xfrm>
          <a:prstGeom prst="rect">
            <a:avLst/>
          </a:prstGeom>
          <a:noFill/>
          <a:ln w="9525">
            <a:noFill/>
            <a:miter lim="800000"/>
          </a:ln>
          <a:effectLst/>
        </p:spPr>
        <p:txBody>
          <a:bodyPr vert="horz" wrap="square" lIns="91492" tIns="45745" rIns="91492" bIns="45745" numCol="1" anchor="t" anchorCtr="0" compatLnSpc="1"/>
          <a:lstStyle>
            <a:lvl1pPr algn="r">
              <a:defRPr sz="1100"/>
            </a:lvl1pPr>
          </a:lstStyle>
          <a:p>
            <a:endParaRPr lang="en-US"/>
          </a:p>
        </p:txBody>
      </p:sp>
      <p:sp>
        <p:nvSpPr>
          <p:cNvPr id="1048679"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ln>
          <a:effectLst/>
        </p:spPr>
      </p:sp>
      <p:sp>
        <p:nvSpPr>
          <p:cNvPr id="1048680" name="Rectangle 5"/>
          <p:cNvSpPr>
            <a:spLocks noGrp="1" noChangeArrowheads="1"/>
          </p:cNvSpPr>
          <p:nvPr>
            <p:ph type="body" sz="quarter" idx="3"/>
          </p:nvPr>
        </p:nvSpPr>
        <p:spPr bwMode="auto">
          <a:xfrm>
            <a:off x="709614" y="4862514"/>
            <a:ext cx="5680075" cy="4605337"/>
          </a:xfrm>
          <a:prstGeom prst="rect">
            <a:avLst/>
          </a:prstGeom>
          <a:noFill/>
          <a:ln w="9525">
            <a:noFill/>
            <a:miter lim="800000"/>
          </a:ln>
          <a:effectLst/>
        </p:spPr>
        <p:txBody>
          <a:bodyPr vert="horz" wrap="square" lIns="91492" tIns="45745" rIns="91492" bIns="45745" numCol="1" anchor="t"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1" name="Rectangle 6"/>
          <p:cNvSpPr>
            <a:spLocks noGrp="1" noChangeArrowheads="1"/>
          </p:cNvSpPr>
          <p:nvPr>
            <p:ph type="ftr" sz="quarter" idx="4"/>
          </p:nvPr>
        </p:nvSpPr>
        <p:spPr bwMode="auto">
          <a:xfrm>
            <a:off x="2" y="9720264"/>
            <a:ext cx="3076575" cy="512762"/>
          </a:xfrm>
          <a:prstGeom prst="rect">
            <a:avLst/>
          </a:prstGeom>
          <a:noFill/>
          <a:ln w="9525">
            <a:noFill/>
            <a:miter lim="800000"/>
          </a:ln>
          <a:effectLst/>
        </p:spPr>
        <p:txBody>
          <a:bodyPr vert="horz" wrap="square" lIns="91492" tIns="45745" rIns="91492" bIns="45745" numCol="1" anchor="b" anchorCtr="0" compatLnSpc="1"/>
          <a:lstStyle>
            <a:lvl1pPr algn="l">
              <a:defRPr sz="1100"/>
            </a:lvl1pPr>
          </a:lstStyle>
          <a:p>
            <a:endParaRPr lang="en-US"/>
          </a:p>
        </p:txBody>
      </p:sp>
      <p:sp>
        <p:nvSpPr>
          <p:cNvPr id="1048682" name="Rectangle 7"/>
          <p:cNvSpPr>
            <a:spLocks noGrp="1" noChangeArrowheads="1"/>
          </p:cNvSpPr>
          <p:nvPr>
            <p:ph type="sldNum" sz="quarter" idx="5"/>
          </p:nvPr>
        </p:nvSpPr>
        <p:spPr bwMode="auto">
          <a:xfrm>
            <a:off x="4021139" y="9720264"/>
            <a:ext cx="3076575" cy="512762"/>
          </a:xfrm>
          <a:prstGeom prst="rect">
            <a:avLst/>
          </a:prstGeom>
          <a:noFill/>
          <a:ln w="9525">
            <a:noFill/>
            <a:miter lim="800000"/>
          </a:ln>
          <a:effectLst/>
        </p:spPr>
        <p:txBody>
          <a:bodyPr vert="horz" wrap="square" lIns="91492" tIns="45745" rIns="91492" bIns="45745" numCol="1" anchor="b" anchorCtr="0" compatLnSpc="1"/>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7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7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7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7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7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7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704020202020204"/>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7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704020202020204"/>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t>6/5/2024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t>6/5/2024</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t>6/5/2024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2690" y="721609"/>
            <a:ext cx="10058400" cy="1468402"/>
          </a:xfrm>
        </p:spPr>
        <p:txBody>
          <a:bodyPr>
            <a:noAutofit/>
          </a:bodyPr>
          <a:lstStyle/>
          <a:p>
            <a:pPr algn="ctr"/>
            <a:r>
              <a:rPr lang="en-IN" sz="2000" b="1" i="0" u="none" strike="noStrike" dirty="0">
                <a:solidFill>
                  <a:srgbClr val="002060"/>
                </a:solidFill>
                <a:effectLst/>
                <a:latin typeface="Times New Roman" panose="02020603050405020304" pitchFamily="18" charset="0"/>
              </a:rPr>
              <a:t> Project Presentation on</a:t>
            </a:r>
            <a:br>
              <a:rPr lang="en-IN" sz="2000" b="1" i="0" u="none" strike="noStrike" dirty="0">
                <a:solidFill>
                  <a:srgbClr val="002060"/>
                </a:solidFill>
                <a:effectLst/>
                <a:latin typeface="Times New Roman" panose="02020603050405020304" pitchFamily="18" charset="0"/>
              </a:rPr>
            </a:br>
            <a:r>
              <a:rPr lang="en-IN" sz="2000" b="1" i="0" u="none" strike="noStrike" dirty="0">
                <a:solidFill>
                  <a:srgbClr val="002060"/>
                </a:solidFill>
                <a:effectLst/>
                <a:latin typeface="Times New Roman" panose="02020603050405020304" pitchFamily="18" charset="0"/>
              </a:rPr>
              <a:t>                   </a:t>
            </a:r>
            <a:r>
              <a:rPr lang="en-IN" sz="2000" b="1" dirty="0">
                <a:solidFill>
                  <a:srgbClr val="FF0000"/>
                </a:solidFill>
                <a:latin typeface="Times New Roman" panose="02020603050405020304" pitchFamily="18" charset="0"/>
                <a:cs typeface="Times New Roman" panose="02020603050405020304" pitchFamily="18" charset="0"/>
              </a:rPr>
              <a:t>“</a:t>
            </a:r>
            <a:r>
              <a:rPr lang="en-US" altLang="en-IN" sz="2800" b="1" dirty="0">
                <a:solidFill>
                  <a:srgbClr val="FF0000"/>
                </a:solidFill>
                <a:latin typeface="Times New Roman" panose="02020603050405020304" pitchFamily="18" charset="0"/>
                <a:cs typeface="Times New Roman" panose="02020603050405020304" pitchFamily="18" charset="0"/>
              </a:rPr>
              <a:t>PHISHING URL DETECTION USING MACHINE LEARNING</a:t>
            </a:r>
            <a:r>
              <a:rPr lang="en-IN" sz="2000" b="1" dirty="0">
                <a:solidFill>
                  <a:srgbClr val="FF0000"/>
                </a:solidFill>
                <a:latin typeface="Times New Roman" panose="02020603050405020304" pitchFamily="18" charset="0"/>
                <a:cs typeface="Times New Roman" panose="02020603050405020304" pitchFamily="18" charset="0"/>
              </a:rPr>
              <a:t>”</a:t>
            </a:r>
            <a:br>
              <a:rPr lang="en-IN" sz="2000" b="1" dirty="0">
                <a:solidFill>
                  <a:srgbClr val="FF0000"/>
                </a:solidFill>
                <a:latin typeface="Times New Roman" panose="02020603050405020304" pitchFamily="18" charset="0"/>
                <a:cs typeface="Times New Roman" panose="02020603050405020304" pitchFamily="18" charset="0"/>
              </a:rPr>
            </a:br>
            <a:r>
              <a:rPr lang="en-IN" sz="2000" b="1" dirty="0">
                <a:solidFill>
                  <a:srgbClr val="002060"/>
                </a:solidFill>
                <a:latin typeface="Times New Roman" panose="02020603050405020304" pitchFamily="18" charset="0"/>
                <a:cs typeface="Times New Roman" panose="02020603050405020304" pitchFamily="18" charset="0"/>
              </a:rPr>
              <a:t>Department of computer science &amp; engineering</a:t>
            </a:r>
            <a:br>
              <a:rPr lang="en-IN" sz="2000" b="1" i="0" u="none" strike="noStrike" dirty="0">
                <a:solidFill>
                  <a:srgbClr val="002060"/>
                </a:solidFill>
                <a:effectLst/>
                <a:latin typeface="Times New Roman" panose="02020603050405020304" pitchFamily="18" charset="0"/>
              </a:rPr>
            </a:br>
            <a:br>
              <a:rPr lang="en-IN" sz="2000" b="1" i="0" u="none" strike="noStrike" dirty="0">
                <a:solidFill>
                  <a:srgbClr val="002060"/>
                </a:solidFill>
                <a:effectLst/>
                <a:latin typeface="Times New Roman" panose="02020603050405020304" pitchFamily="18" charset="0"/>
              </a:rPr>
            </a:br>
            <a:endParaRPr lang="en-IN" sz="2000" b="1"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763905" y="2765425"/>
            <a:ext cx="5207000" cy="3588385"/>
          </a:xfrm>
        </p:spPr>
        <p:txBody>
          <a:bodyPr>
            <a:normAutofit fontScale="25000" lnSpcReduction="20000"/>
          </a:bodyPr>
          <a:lstStyle/>
          <a:p>
            <a:pPr indent="0" algn="just">
              <a:lnSpc>
                <a:spcPct val="150000"/>
              </a:lnSpc>
              <a:buNone/>
            </a:pPr>
            <a:r>
              <a:rPr lang="en-US" altLang="zh-CN" sz="7200" b="1" dirty="0">
                <a:solidFill>
                  <a:srgbClr val="FF0000"/>
                </a:solidFill>
                <a:latin typeface="Times New Roman" panose="02020603050405020304"/>
                <a:sym typeface="+mn-ea"/>
              </a:rPr>
              <a:t>Presented  By:</a:t>
            </a:r>
            <a:endParaRPr lang="en-US" altLang="zh-CN" sz="7200" dirty="0">
              <a:solidFill>
                <a:srgbClr val="FF0000"/>
              </a:solidFill>
              <a:latin typeface="Times New Roman" panose="02020603050405020304"/>
            </a:endParaRPr>
          </a:p>
          <a:p>
            <a:pPr indent="0" algn="just">
              <a:lnSpc>
                <a:spcPct val="150000"/>
              </a:lnSpc>
              <a:buNone/>
            </a:pPr>
            <a:r>
              <a:rPr lang="en-US" altLang="zh-CN" sz="7200" b="1" dirty="0">
                <a:solidFill>
                  <a:srgbClr val="FF0000"/>
                </a:solidFill>
                <a:latin typeface="Times New Roman" panose="02020603050405020304"/>
                <a:sym typeface="+mn-ea"/>
              </a:rPr>
              <a:t>Project Group (B. Tech CSE )</a:t>
            </a:r>
          </a:p>
          <a:p>
            <a:pPr indent="0" algn="just">
              <a:lnSpc>
                <a:spcPct val="150000"/>
              </a:lnSpc>
              <a:buNone/>
            </a:pPr>
            <a:r>
              <a:rPr lang="en-US" altLang="zh-CN" sz="7200" b="1" dirty="0">
                <a:solidFill>
                  <a:srgbClr val="004D99"/>
                </a:solidFill>
                <a:latin typeface="Times New Roman" panose="02020603050405020304"/>
                <a:sym typeface="+mn-ea"/>
              </a:rPr>
              <a:t>Miss. Anamika Dhananjay Gulumkar(2003)</a:t>
            </a:r>
            <a:endParaRPr lang="en-US" altLang="zh-CN" sz="7200" b="1" dirty="0">
              <a:solidFill>
                <a:srgbClr val="004D99"/>
              </a:solidFill>
              <a:latin typeface="Times New Roman" panose="02020603050405020304"/>
            </a:endParaRPr>
          </a:p>
          <a:p>
            <a:pPr indent="0" algn="just">
              <a:lnSpc>
                <a:spcPct val="150000"/>
              </a:lnSpc>
              <a:buNone/>
            </a:pPr>
            <a:r>
              <a:rPr lang="en-US" altLang="zh-CN" sz="7200" b="1" dirty="0">
                <a:solidFill>
                  <a:srgbClr val="004D99"/>
                </a:solidFill>
                <a:latin typeface="Times New Roman" panose="02020603050405020304"/>
                <a:sym typeface="+mn-ea"/>
              </a:rPr>
              <a:t>Miss. Harshada Dattatray Jadhav(2017)</a:t>
            </a:r>
            <a:endParaRPr lang="en-US" altLang="zh-CN" sz="7200" b="1" dirty="0">
              <a:solidFill>
                <a:srgbClr val="004D99"/>
              </a:solidFill>
              <a:latin typeface="Times New Roman" panose="02020603050405020304"/>
            </a:endParaRPr>
          </a:p>
          <a:p>
            <a:pPr indent="0" algn="just">
              <a:lnSpc>
                <a:spcPct val="150000"/>
              </a:lnSpc>
              <a:buNone/>
            </a:pPr>
            <a:r>
              <a:rPr lang="en-US" altLang="zh-CN" sz="7200" b="1" dirty="0">
                <a:solidFill>
                  <a:srgbClr val="004D99"/>
                </a:solidFill>
                <a:latin typeface="Times New Roman" panose="02020603050405020304"/>
                <a:sym typeface="+mn-ea"/>
              </a:rPr>
              <a:t>Miss. Sakshi Chandrashekar Shinde(2035)</a:t>
            </a:r>
          </a:p>
          <a:p>
            <a:pPr indent="0" algn="just">
              <a:lnSpc>
                <a:spcPct val="150000"/>
              </a:lnSpc>
              <a:buNone/>
            </a:pPr>
            <a:r>
              <a:rPr lang="en-US" altLang="zh-CN" sz="7200" b="1" dirty="0">
                <a:solidFill>
                  <a:srgbClr val="004D99"/>
                </a:solidFill>
                <a:latin typeface="Times New Roman" panose="02020603050405020304"/>
                <a:sym typeface="+mn-ea"/>
              </a:rPr>
              <a:t>Mr. Shridhar Prakash Aware(2042)</a:t>
            </a:r>
            <a:endParaRPr lang="en-US" altLang="zh-CN" sz="7200" b="1" dirty="0">
              <a:solidFill>
                <a:srgbClr val="004D99"/>
              </a:solidFill>
              <a:latin typeface="Times New Roman" panose="02020603050405020304"/>
            </a:endParaRPr>
          </a:p>
          <a:p>
            <a:pPr marL="0" indent="0" rtl="0">
              <a:lnSpc>
                <a:spcPct val="120000"/>
              </a:lnSpc>
              <a:spcBef>
                <a:spcPts val="0"/>
              </a:spcBef>
              <a:spcAft>
                <a:spcPts val="0"/>
              </a:spcAft>
              <a:buNone/>
            </a:pPr>
            <a:r>
              <a:rPr lang="en-US" sz="7200" b="1" dirty="0">
                <a:solidFill>
                  <a:srgbClr val="000000"/>
                </a:solidFill>
                <a:latin typeface="Times New Roman" panose="02020603050405020304" pitchFamily="18" charset="0"/>
                <a:cs typeface="Times New Roman" panose="02020603050405020304" pitchFamily="18" charset="0"/>
              </a:rPr>
              <a:t>                                 </a:t>
            </a: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0" indent="0" rtl="0">
              <a:spcBef>
                <a:spcPts val="1000"/>
              </a:spcBef>
              <a:spcAft>
                <a:spcPts val="0"/>
              </a:spcAft>
              <a:buNone/>
            </a:pPr>
            <a:r>
              <a:rPr lang="en-US" sz="7200" dirty="0">
                <a:latin typeface="Times New Roman" panose="02020603050405020304" pitchFamily="18" charset="0"/>
                <a:cs typeface="Times New Roman" panose="02020603050405020304" pitchFamily="18" charset="0"/>
              </a:rPr>
              <a:t>                                                                      </a:t>
            </a:r>
            <a:endParaRPr lang="en-US" sz="7200" b="1" dirty="0">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dirty="0">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dirty="0">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dirty="0">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1143000" indent="-1143000" rtl="0">
              <a:spcBef>
                <a:spcPts val="1000"/>
              </a:spcBef>
              <a:spcAft>
                <a:spcPts val="0"/>
              </a:spcAft>
              <a:buAutoNum type="arabicParenR"/>
            </a:pPr>
            <a:endParaRPr lang="en-US" sz="7200" b="0" dirty="0">
              <a:effectLst/>
              <a:latin typeface="Times New Roman" panose="02020603050405020304" pitchFamily="18" charset="0"/>
              <a:cs typeface="Times New Roman" panose="02020603050405020304" pitchFamily="18" charset="0"/>
            </a:endParaRPr>
          </a:p>
          <a:p>
            <a:pPr marL="0" indent="0" rtl="0">
              <a:spcBef>
                <a:spcPts val="1000"/>
              </a:spcBef>
              <a:spcAft>
                <a:spcPts val="0"/>
              </a:spcAft>
              <a:buNone/>
            </a:pPr>
            <a:endParaRPr lang="en-US" sz="1500" b="0" dirty="0">
              <a:effectLst/>
            </a:endParaRPr>
          </a:p>
          <a:p>
            <a:pPr rtl="0">
              <a:spcBef>
                <a:spcPts val="1000"/>
              </a:spcBef>
              <a:spcAft>
                <a:spcPts val="0"/>
              </a:spcAft>
            </a:pPr>
            <a:r>
              <a:rPr lang="en-US" sz="1500" b="1" i="0" u="none" strike="noStrike" dirty="0">
                <a:solidFill>
                  <a:srgbClr val="000000"/>
                </a:solidFill>
                <a:effectLst/>
                <a:latin typeface="Times New Roman" panose="02020603050405020304" pitchFamily="18" charset="0"/>
              </a:rPr>
              <a:t>        </a:t>
            </a:r>
            <a:endParaRPr lang="en-US" sz="1500" b="0" dirty="0">
              <a:effectLst/>
            </a:endParaRPr>
          </a:p>
          <a:p>
            <a:br>
              <a:rPr lang="en-US" b="0" dirty="0">
                <a:effectLst/>
              </a:rPr>
            </a:br>
            <a:endParaRPr lang="en-IN" dirty="0"/>
          </a:p>
        </p:txBody>
      </p:sp>
      <p:cxnSp>
        <p:nvCxnSpPr>
          <p:cNvPr id="7" name="Straight Connector 6"/>
          <p:cNvCxnSpPr/>
          <p:nvPr/>
        </p:nvCxnSpPr>
        <p:spPr>
          <a:xfrm>
            <a:off x="1876875" y="2346298"/>
            <a:ext cx="9001957" cy="0"/>
          </a:xfrm>
          <a:prstGeom prst="line">
            <a:avLst/>
          </a:prstGeom>
        </p:spPr>
        <p:style>
          <a:lnRef idx="1">
            <a:schemeClr val="dk1"/>
          </a:lnRef>
          <a:fillRef idx="0">
            <a:schemeClr val="dk1"/>
          </a:fillRef>
          <a:effectRef idx="0">
            <a:schemeClr val="dk1"/>
          </a:effectRef>
          <a:fontRef idx="minor">
            <a:schemeClr val="tx1"/>
          </a:fontRef>
        </p:style>
      </p:cxnSp>
      <p:sp>
        <p:nvSpPr>
          <p:cNvPr id="4" name="Text Box 3"/>
          <p:cNvSpPr txBox="1"/>
          <p:nvPr/>
        </p:nvSpPr>
        <p:spPr>
          <a:xfrm>
            <a:off x="6840413" y="3269035"/>
            <a:ext cx="4296862" cy="2028825"/>
          </a:xfrm>
          <a:prstGeom prst="rect">
            <a:avLst/>
          </a:prstGeom>
          <a:noFill/>
        </p:spPr>
        <p:txBody>
          <a:bodyPr wrap="square" rtlCol="0">
            <a:spAutoFit/>
          </a:bodyPr>
          <a:lstStyle/>
          <a:p>
            <a:pPr indent="0">
              <a:lnSpc>
                <a:spcPct val="120000"/>
              </a:lnSpc>
            </a:pPr>
            <a:r>
              <a:rPr lang="en-IN" altLang="en-US" b="1" dirty="0">
                <a:solidFill>
                  <a:srgbClr val="FF0000"/>
                </a:solidFill>
                <a:latin typeface="Times New Roman" panose="02020603050405020304" pitchFamily="18" charset="0"/>
                <a:sym typeface="+mn-ea"/>
              </a:rPr>
              <a:t>Guided By</a:t>
            </a:r>
            <a:r>
              <a:rPr lang="en-US" altLang="en-IN" b="1" dirty="0">
                <a:solidFill>
                  <a:srgbClr val="FF0000"/>
                </a:solidFill>
                <a:latin typeface="Times New Roman" panose="02020603050405020304" pitchFamily="18" charset="0"/>
                <a:sym typeface="+mn-ea"/>
              </a:rPr>
              <a:t>:</a:t>
            </a:r>
            <a:endParaRPr lang="en-IN" altLang="en-US" b="1" dirty="0">
              <a:solidFill>
                <a:srgbClr val="FF0000"/>
              </a:solidFill>
              <a:latin typeface="Times New Roman" panose="02020603050405020304" pitchFamily="18" charset="0"/>
            </a:endParaRPr>
          </a:p>
          <a:p>
            <a:pPr indent="0" algn="just">
              <a:lnSpc>
                <a:spcPct val="120000"/>
              </a:lnSpc>
            </a:pPr>
            <a:r>
              <a:rPr lang="en-US" altLang="zh-CN" b="1" dirty="0">
                <a:solidFill>
                  <a:srgbClr val="004D99"/>
                </a:solidFill>
                <a:latin typeface="Times New Roman" panose="02020603050405020304"/>
                <a:sym typeface="SimSun" pitchFamily="2" charset="-122"/>
              </a:rPr>
              <a:t>Guide Name:-   Mr. Pathak P.A</a:t>
            </a:r>
            <a:r>
              <a:rPr lang="en-US" altLang="zh-CN" b="1" dirty="0">
                <a:solidFill>
                  <a:srgbClr val="004D99"/>
                </a:solidFill>
                <a:latin typeface="Times New Roman" panose="02020603050405020304"/>
                <a:sym typeface="+mn-ea"/>
              </a:rPr>
              <a:t>.</a:t>
            </a:r>
            <a:endParaRPr lang="en-US" altLang="zh-CN" b="1" dirty="0">
              <a:solidFill>
                <a:srgbClr val="004D99"/>
              </a:solidFill>
              <a:latin typeface="Times New Roman" panose="02020603050405020304"/>
            </a:endParaRPr>
          </a:p>
          <a:p>
            <a:pPr indent="0">
              <a:lnSpc>
                <a:spcPct val="120000"/>
              </a:lnSpc>
            </a:pPr>
            <a:r>
              <a:rPr lang="en-US" altLang="zh-CN" b="1" dirty="0">
                <a:solidFill>
                  <a:srgbClr val="004D99"/>
                </a:solidFill>
                <a:latin typeface="Times New Roman" panose="02020603050405020304"/>
                <a:sym typeface="+mn-ea"/>
              </a:rPr>
              <a:t>Designation:-    Assistant Professor</a:t>
            </a:r>
            <a:endParaRPr lang="en-US" altLang="zh-CN" b="1" dirty="0">
              <a:solidFill>
                <a:srgbClr val="004D99"/>
              </a:solidFill>
              <a:latin typeface="Times New Roman" panose="02020603050405020304"/>
            </a:endParaRPr>
          </a:p>
          <a:p>
            <a:pPr indent="0">
              <a:lnSpc>
                <a:spcPct val="120000"/>
              </a:lnSpc>
            </a:pPr>
            <a:r>
              <a:rPr lang="en-US" altLang="zh-CN" b="1" dirty="0">
                <a:solidFill>
                  <a:srgbClr val="004D99"/>
                </a:solidFill>
                <a:latin typeface="Times New Roman" panose="02020603050405020304"/>
                <a:sym typeface="+mn-ea"/>
              </a:rPr>
              <a:t>College Name:- Arvind Gavali College Of                     			   Engineering , Satara</a:t>
            </a:r>
            <a:endParaRPr lang="en-US" altLang="zh-CN" b="1" dirty="0">
              <a:solidFill>
                <a:srgbClr val="004D99"/>
              </a:solidFill>
              <a:latin typeface="Times New Roman" panose="02020603050405020304"/>
            </a:endParaRPr>
          </a:p>
          <a:p>
            <a:endParaRPr lang="en-US" dirty="0"/>
          </a:p>
        </p:txBody>
      </p:sp>
      <p:pic>
        <p:nvPicPr>
          <p:cNvPr id="5" name="Picture 2">
            <a:extLst>
              <a:ext uri="{FF2B5EF4-FFF2-40B4-BE49-F238E27FC236}">
                <a16:creationId xmlns:a16="http://schemas.microsoft.com/office/drawing/2014/main" id="{EBCCC7E0-343E-6129-053C-6BDD4619F5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0199" y="504190"/>
            <a:ext cx="1613352" cy="16133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8" name="Title 1"/>
          <p:cNvSpPr>
            <a:spLocks noGrp="1"/>
          </p:cNvSpPr>
          <p:nvPr>
            <p:ph type="title"/>
          </p:nvPr>
        </p:nvSpPr>
        <p:spPr>
          <a:xfrm>
            <a:off x="-158620" y="253004"/>
            <a:ext cx="12192000" cy="665509"/>
          </a:xfrm>
        </p:spPr>
        <p:txBody>
          <a:bodyPr>
            <a:normAutofit/>
          </a:bodyPr>
          <a:lstStyle/>
          <a:p>
            <a:pPr algn="ctr"/>
            <a:r>
              <a:rPr lang="en-IN" sz="2800" b="1" dirty="0">
                <a:solidFill>
                  <a:srgbClr val="FF0000"/>
                </a:solidFill>
                <a:latin typeface="Times New Roman" panose="02020603050405020304" pitchFamily="18" charset="0"/>
                <a:cs typeface="Times New Roman" panose="02020603050405020304" pitchFamily="18" charset="0"/>
              </a:rPr>
              <a:t>BLOCK DIAGRAM</a:t>
            </a:r>
          </a:p>
        </p:txBody>
      </p:sp>
      <p:cxnSp>
        <p:nvCxnSpPr>
          <p:cNvPr id="3" name="Straight Connector 2"/>
          <p:cNvCxnSpPr/>
          <p:nvPr/>
        </p:nvCxnSpPr>
        <p:spPr>
          <a:xfrm flipV="1">
            <a:off x="1611947" y="987619"/>
            <a:ext cx="8968105" cy="43180"/>
          </a:xfrm>
          <a:prstGeom prst="line">
            <a:avLst/>
          </a:prstGeom>
        </p:spPr>
        <p:style>
          <a:lnRef idx="1">
            <a:schemeClr val="dk1"/>
          </a:lnRef>
          <a:fillRef idx="0">
            <a:schemeClr val="dk1"/>
          </a:fillRef>
          <a:effectRef idx="0">
            <a:schemeClr val="dk1"/>
          </a:effectRef>
          <a:fontRef idx="minor">
            <a:schemeClr val="tx1"/>
          </a:fontRef>
        </p:style>
      </p:cxnSp>
      <p:pic>
        <p:nvPicPr>
          <p:cNvPr id="5" name="Picture 4" descr="Block-diagram-of-our-proposed-system"/>
          <p:cNvPicPr>
            <a:picLocks noChangeAspect="1"/>
          </p:cNvPicPr>
          <p:nvPr/>
        </p:nvPicPr>
        <p:blipFill>
          <a:blip r:embed="rId2"/>
          <a:stretch>
            <a:fillRect/>
          </a:stretch>
        </p:blipFill>
        <p:spPr>
          <a:xfrm>
            <a:off x="1453059" y="1471736"/>
            <a:ext cx="8279130" cy="43554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49678"/>
            <a:ext cx="12192000" cy="646043"/>
          </a:xfrm>
        </p:spPr>
        <p:txBody>
          <a:bodyPr>
            <a:normAutofit fontScale="90000"/>
          </a:bodyPr>
          <a:lstStyle/>
          <a:p>
            <a:pPr algn="ctr"/>
            <a:r>
              <a:rPr lang="en-US" sz="2800" b="1" dirty="0">
                <a:solidFill>
                  <a:srgbClr val="FF0000"/>
                </a:solidFill>
                <a:latin typeface="Times New Roman" panose="02020603050405020304" pitchFamily="18" charset="0"/>
                <a:cs typeface="Times New Roman" panose="02020603050405020304" pitchFamily="18" charset="0"/>
              </a:rPr>
              <a:t>HARDWARE AND SOFTWARE REQUIREMENTS</a:t>
            </a:r>
            <a:br>
              <a:rPr lang="en-IN" sz="4400" dirty="0"/>
            </a:br>
            <a:endParaRPr lang="en-IN" dirty="0"/>
          </a:p>
        </p:txBody>
      </p:sp>
      <p:sp>
        <p:nvSpPr>
          <p:cNvPr id="3" name="Content Placeholder 2"/>
          <p:cNvSpPr>
            <a:spLocks noGrp="1"/>
          </p:cNvSpPr>
          <p:nvPr>
            <p:ph idx="1"/>
          </p:nvPr>
        </p:nvSpPr>
        <p:spPr>
          <a:xfrm>
            <a:off x="1975595" y="1243191"/>
            <a:ext cx="8915400" cy="4886629"/>
          </a:xfrm>
        </p:spPr>
        <p:txBody>
          <a:bodyPr>
            <a:normAutofit/>
          </a:bodyPr>
          <a:lstStyle/>
          <a:p>
            <a:pPr marL="0" indent="0">
              <a:buNone/>
            </a:pPr>
            <a:r>
              <a:rPr lang="en-US" b="1" spc="0" dirty="0">
                <a:solidFill>
                  <a:schemeClr val="tx1"/>
                </a:solidFill>
                <a:effectLst/>
                <a:latin typeface="Times New Roman" panose="02020603050405020304" pitchFamily="18" charset="0"/>
                <a:ea typeface="Times New Roman" panose="02020603050405020304" pitchFamily="18" charset="0"/>
              </a:rPr>
              <a:t> </a:t>
            </a:r>
            <a:r>
              <a:rPr lang="en-US" b="1" u="sng" spc="0" dirty="0">
                <a:solidFill>
                  <a:schemeClr val="tx1"/>
                </a:solidFill>
                <a:effectLst/>
                <a:latin typeface="Times New Roman" panose="02020603050405020304" pitchFamily="18" charset="0"/>
                <a:ea typeface="Times New Roman" panose="02020603050405020304" pitchFamily="18" charset="0"/>
              </a:rPr>
              <a:t>Hardware</a:t>
            </a:r>
            <a:r>
              <a:rPr lang="en-US" b="1" u="sng" spc="-50" dirty="0">
                <a:solidFill>
                  <a:schemeClr val="tx1"/>
                </a:solidFill>
                <a:effectLst/>
                <a:latin typeface="Times New Roman" panose="02020603050405020304" pitchFamily="18" charset="0"/>
                <a:ea typeface="Times New Roman" panose="02020603050405020304" pitchFamily="18" charset="0"/>
              </a:rPr>
              <a:t> </a:t>
            </a:r>
            <a:r>
              <a:rPr lang="en-US" b="1" u="sng" spc="0" dirty="0">
                <a:solidFill>
                  <a:schemeClr val="tx1"/>
                </a:solidFill>
                <a:effectLst/>
                <a:latin typeface="Times New Roman" panose="02020603050405020304" pitchFamily="18" charset="0"/>
                <a:ea typeface="Times New Roman" panose="02020603050405020304" pitchFamily="18" charset="0"/>
              </a:rPr>
              <a:t>Required -</a:t>
            </a:r>
          </a:p>
          <a:p>
            <a:pPr marL="0" indent="0">
              <a:buNone/>
            </a:pPr>
            <a:endParaRPr lang="en-IN" spc="0" dirty="0">
              <a:solidFill>
                <a:schemeClr val="tx1"/>
              </a:solidFill>
              <a:effectLst/>
              <a:latin typeface="Times New Roman" panose="02020603050405020304" pitchFamily="18" charset="0"/>
              <a:ea typeface="Times New Roman" panose="02020603050405020304" pitchFamily="18" charset="0"/>
            </a:endParaRPr>
          </a:p>
          <a:p>
            <a:pPr algn="just">
              <a:buClr>
                <a:srgbClr val="000000"/>
              </a:buClr>
              <a:buFont typeface="Wingdings" panose="05000000000000000000" pitchFamily="2" charset="2"/>
              <a:buChar char="Ø"/>
            </a:pPr>
            <a:r>
              <a:rPr lang="en-US" b="1" dirty="0">
                <a:solidFill>
                  <a:schemeClr val="tx1"/>
                </a:solidFill>
                <a:effectLst/>
                <a:latin typeface="Times New Roman" panose="02020603050405020304" pitchFamily="18" charset="0"/>
                <a:ea typeface="Times New Roman" panose="02020603050405020304" pitchFamily="18" charset="0"/>
              </a:rPr>
              <a:t> Server  :</a:t>
            </a:r>
            <a:endParaRPr lang="en-IN" dirty="0">
              <a:solidFill>
                <a:schemeClr val="tx1"/>
              </a:solidFill>
              <a:effectLst/>
              <a:latin typeface="Times New Roman" panose="02020603050405020304" pitchFamily="18" charset="0"/>
              <a:ea typeface="Times New Roman" panose="02020603050405020304" pitchFamily="18" charset="0"/>
            </a:endParaRPr>
          </a:p>
          <a:p>
            <a:pPr marL="1143000" lvl="2" indent="-228600" algn="just">
              <a:buFont typeface="Arial" panose="020B0704020202020204" pitchFamily="34" charset="0"/>
              <a:buChar char="•"/>
            </a:pPr>
            <a:r>
              <a:rPr lang="en-US" sz="1800" dirty="0">
                <a:solidFill>
                  <a:schemeClr val="tx1"/>
                </a:solidFill>
                <a:effectLst/>
                <a:latin typeface="Times New Roman" panose="02020603050405020304" pitchFamily="18" charset="0"/>
                <a:ea typeface="Times New Roman" panose="02020603050405020304" pitchFamily="18" charset="0"/>
              </a:rPr>
              <a:t>8 GB RAM</a:t>
            </a:r>
            <a:endParaRPr lang="en-IN" sz="1800" dirty="0">
              <a:solidFill>
                <a:schemeClr val="tx1"/>
              </a:solidFill>
              <a:effectLst/>
              <a:latin typeface="Times New Roman" panose="02020603050405020304" pitchFamily="18" charset="0"/>
              <a:ea typeface="Times New Roman" panose="02020603050405020304" pitchFamily="18" charset="0"/>
            </a:endParaRPr>
          </a:p>
          <a:p>
            <a:pPr lvl="2" algn="just">
              <a:buFont typeface="Arial" panose="020B0704020202020204" pitchFamily="34" charset="0"/>
              <a:buChar char="•"/>
            </a:pPr>
            <a:r>
              <a:rPr lang="en-US" sz="1800" dirty="0">
                <a:solidFill>
                  <a:schemeClr val="tx1"/>
                </a:solidFill>
                <a:latin typeface="Times New Roman" panose="02020603050405020304" pitchFamily="18" charset="0"/>
                <a:ea typeface="Times New Roman" panose="02020603050405020304" pitchFamily="18" charset="0"/>
              </a:rPr>
              <a:t>512 GB of SSD</a:t>
            </a:r>
          </a:p>
          <a:p>
            <a:pPr lvl="2" algn="just">
              <a:buFont typeface="Arial" panose="020B0704020202020204" pitchFamily="34" charset="0"/>
              <a:buChar char="•"/>
            </a:pPr>
            <a:r>
              <a:rPr lang="en-US" sz="1800" dirty="0">
                <a:solidFill>
                  <a:schemeClr val="tx1"/>
                </a:solidFill>
                <a:latin typeface="Times New Roman" panose="02020603050405020304" pitchFamily="18" charset="0"/>
                <a:ea typeface="Times New Roman" panose="02020603050405020304" pitchFamily="18" charset="0"/>
              </a:rPr>
              <a:t>Windows 11</a:t>
            </a:r>
            <a:r>
              <a:rPr lang="en-US" sz="1800" dirty="0">
                <a:solidFill>
                  <a:schemeClr val="tx1"/>
                </a:solidFill>
                <a:effectLst/>
                <a:latin typeface="Times New Roman" panose="02020603050405020304" pitchFamily="18" charset="0"/>
                <a:ea typeface="Times New Roman" panose="02020603050405020304" pitchFamily="18" charset="0"/>
              </a:rPr>
              <a:t>	</a:t>
            </a:r>
            <a:endParaRPr lang="en-IN" sz="1800" dirty="0">
              <a:solidFill>
                <a:schemeClr val="tx1"/>
              </a:solidFill>
              <a:effectLst/>
              <a:latin typeface="Times New Roman" panose="02020603050405020304" pitchFamily="18" charset="0"/>
              <a:ea typeface="Times New Roman" panose="02020603050405020304" pitchFamily="18" charset="0"/>
            </a:endParaRPr>
          </a:p>
          <a:p>
            <a:pPr marL="203200" indent="0" algn="just">
              <a:buNone/>
            </a:pPr>
            <a:r>
              <a:rPr lang="en-US" dirty="0">
                <a:solidFill>
                  <a:schemeClr val="tx1"/>
                </a:solidFill>
                <a:effectLst/>
                <a:latin typeface="Times New Roman" panose="02020603050405020304" pitchFamily="18" charset="0"/>
                <a:ea typeface="Times New Roman" panose="02020603050405020304" pitchFamily="18" charset="0"/>
              </a:rPr>
              <a:t> </a:t>
            </a:r>
          </a:p>
          <a:p>
            <a:pPr algn="just">
              <a:buClr>
                <a:srgbClr val="000000"/>
              </a:buClr>
              <a:buFont typeface="Wingdings" panose="05000000000000000000" pitchFamily="2" charset="2"/>
              <a:buChar char="Ø"/>
            </a:pPr>
            <a:r>
              <a:rPr lang="en-US" b="1" dirty="0">
                <a:solidFill>
                  <a:schemeClr val="tx1"/>
                </a:solidFill>
                <a:effectLst/>
                <a:latin typeface="Times New Roman" panose="02020603050405020304" pitchFamily="18" charset="0"/>
                <a:ea typeface="Times New Roman" panose="02020603050405020304" pitchFamily="18" charset="0"/>
              </a:rPr>
              <a:t> Client :</a:t>
            </a:r>
            <a:r>
              <a:rPr lang="en-IN" dirty="0">
                <a:solidFill>
                  <a:schemeClr val="tx1"/>
                </a:solidFill>
                <a:effectLst/>
                <a:latin typeface="Times New Roman" panose="02020603050405020304" pitchFamily="18" charset="0"/>
                <a:ea typeface="Times New Roman" panose="02020603050405020304" pitchFamily="18" charset="0"/>
              </a:rPr>
              <a:t> </a:t>
            </a:r>
          </a:p>
          <a:p>
            <a:pPr marL="1143000" lvl="2" indent="-228600" algn="just">
              <a:buFont typeface="Arial" panose="020B0704020202020204" pitchFamily="34" charset="0"/>
              <a:buChar char="•"/>
            </a:pPr>
            <a:r>
              <a:rPr lang="en-US" sz="1800" dirty="0">
                <a:solidFill>
                  <a:schemeClr val="tx1"/>
                </a:solidFill>
                <a:effectLst/>
                <a:latin typeface="Times New Roman" panose="02020603050405020304" pitchFamily="18" charset="0"/>
                <a:ea typeface="Times New Roman" panose="02020603050405020304" pitchFamily="18" charset="0"/>
              </a:rPr>
              <a:t>8 GB RAM</a:t>
            </a:r>
            <a:endParaRPr lang="en-IN" sz="1800" dirty="0">
              <a:solidFill>
                <a:schemeClr val="tx1"/>
              </a:solidFill>
              <a:effectLst/>
              <a:latin typeface="Times New Roman" panose="02020603050405020304" pitchFamily="18" charset="0"/>
              <a:ea typeface="Times New Roman" panose="02020603050405020304" pitchFamily="18" charset="0"/>
            </a:endParaRPr>
          </a:p>
          <a:p>
            <a:pPr lvl="2" algn="just">
              <a:buFont typeface="Arial" panose="020B0704020202020204" pitchFamily="34" charset="0"/>
              <a:buChar char="•"/>
            </a:pPr>
            <a:r>
              <a:rPr lang="en-US" sz="1800" dirty="0">
                <a:solidFill>
                  <a:schemeClr val="tx1"/>
                </a:solidFill>
                <a:latin typeface="Times New Roman" panose="02020603050405020304" pitchFamily="18" charset="0"/>
                <a:ea typeface="Times New Roman" panose="02020603050405020304" pitchFamily="18" charset="0"/>
              </a:rPr>
              <a:t>100 GB of SSD</a:t>
            </a:r>
            <a:endParaRPr lang="en-IN" sz="1800" dirty="0">
              <a:solidFill>
                <a:schemeClr val="tx1"/>
              </a:solidFill>
              <a:effectLst/>
              <a:latin typeface="Times New Roman" panose="02020603050405020304" pitchFamily="18" charset="0"/>
              <a:ea typeface="Times New Roman" panose="02020603050405020304" pitchFamily="18" charset="0"/>
            </a:endParaRPr>
          </a:p>
          <a:p>
            <a:pPr lvl="2" algn="just">
              <a:buFont typeface="Arial" panose="020B0704020202020204" pitchFamily="34" charset="0"/>
              <a:buChar char="•"/>
            </a:pPr>
            <a:r>
              <a:rPr lang="en-US" sz="1800" dirty="0">
                <a:solidFill>
                  <a:schemeClr val="tx1"/>
                </a:solidFill>
                <a:latin typeface="Times New Roman" panose="02020603050405020304" pitchFamily="18" charset="0"/>
                <a:ea typeface="Times New Roman" panose="02020603050405020304" pitchFamily="18" charset="0"/>
              </a:rPr>
              <a:t>Windows 11</a:t>
            </a:r>
            <a:r>
              <a:rPr lang="en-US" sz="1800" dirty="0">
                <a:solidFill>
                  <a:schemeClr val="tx1"/>
                </a:solidFill>
                <a:effectLst/>
                <a:latin typeface="Times New Roman" panose="02020603050405020304" pitchFamily="18" charset="0"/>
                <a:ea typeface="Times New Roman" panose="02020603050405020304" pitchFamily="18" charset="0"/>
              </a:rPr>
              <a:t>	</a:t>
            </a:r>
            <a:endParaRPr lang="en-IN" sz="1800" dirty="0">
              <a:solidFill>
                <a:schemeClr val="tx1"/>
              </a:solidFill>
              <a:effectLst/>
              <a:latin typeface="Times New Roman" panose="02020603050405020304" pitchFamily="18" charset="0"/>
              <a:ea typeface="Times New Roman" panose="02020603050405020304" pitchFamily="18" charset="0"/>
            </a:endParaRPr>
          </a:p>
          <a:p>
            <a:pPr marL="203200" indent="0" algn="just">
              <a:buNone/>
            </a:pPr>
            <a:r>
              <a:rPr lang="en-US" dirty="0">
                <a:solidFill>
                  <a:schemeClr val="tx1"/>
                </a:solidFill>
                <a:effectLst/>
                <a:latin typeface="Times New Roman" panose="02020603050405020304" pitchFamily="18" charset="0"/>
                <a:ea typeface="Times New Roman" panose="02020603050405020304" pitchFamily="18" charset="0"/>
              </a:rPr>
              <a:t> </a:t>
            </a:r>
          </a:p>
          <a:p>
            <a:pPr marL="1143000" lvl="2" indent="-228600" algn="just">
              <a:buFont typeface="Arial" panose="020B0704020202020204" pitchFamily="34" charset="0"/>
              <a:buChar char="•"/>
            </a:pPr>
            <a:endParaRPr lang="en-US" sz="1800" dirty="0">
              <a:solidFill>
                <a:schemeClr val="tx1"/>
              </a:solidFill>
              <a:latin typeface="Times New Roman" panose="02020603050405020304" pitchFamily="18" charset="0"/>
              <a:ea typeface="Times New Roman" panose="02020603050405020304" pitchFamily="18" charset="0"/>
            </a:endParaRPr>
          </a:p>
          <a:p>
            <a:pPr marL="1143000" lvl="2" indent="-228600" algn="just">
              <a:buFont typeface="Arial" panose="020B0704020202020204" pitchFamily="34" charset="0"/>
              <a:buChar char="•"/>
            </a:pPr>
            <a:endParaRPr lang="en-US" sz="1800" dirty="0">
              <a:solidFill>
                <a:schemeClr val="tx1"/>
              </a:solidFill>
              <a:effectLst/>
              <a:latin typeface="Times New Roman" panose="02020603050405020304" pitchFamily="18" charset="0"/>
              <a:ea typeface="Times New Roman" panose="02020603050405020304" pitchFamily="18" charset="0"/>
            </a:endParaRPr>
          </a:p>
          <a:p>
            <a:pPr marL="1143000" lvl="2" indent="-228600" algn="just">
              <a:buFont typeface="Arial" panose="020B0704020202020204" pitchFamily="34" charset="0"/>
              <a:buChar char="•"/>
            </a:pPr>
            <a:endParaRPr lang="en-US" sz="1800" dirty="0">
              <a:solidFill>
                <a:schemeClr val="tx1"/>
              </a:solidFill>
              <a:effectLst/>
              <a:latin typeface="Times New Roman" panose="02020603050405020304" pitchFamily="18" charset="0"/>
              <a:ea typeface="Times New Roman" panose="02020603050405020304" pitchFamily="18" charset="0"/>
            </a:endParaRPr>
          </a:p>
          <a:p>
            <a:pPr marL="1143000" lvl="2" indent="-228600" algn="just">
              <a:buFont typeface="Arial" panose="020B0704020202020204" pitchFamily="34" charset="0"/>
              <a:buChar char="•"/>
            </a:pPr>
            <a:endParaRPr lang="en-IN" sz="1800" dirty="0">
              <a:solidFill>
                <a:schemeClr val="tx1"/>
              </a:solidFill>
            </a:endParaRPr>
          </a:p>
        </p:txBody>
      </p:sp>
      <p:cxnSp>
        <p:nvCxnSpPr>
          <p:cNvPr id="5" name="Straight Connector 4"/>
          <p:cNvCxnSpPr/>
          <p:nvPr/>
        </p:nvCxnSpPr>
        <p:spPr>
          <a:xfrm flipV="1">
            <a:off x="1782127" y="871274"/>
            <a:ext cx="8627745" cy="48895"/>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3713" y="363793"/>
            <a:ext cx="9200609" cy="6390967"/>
          </a:xfrm>
        </p:spPr>
        <p:txBody>
          <a:bodyPr>
            <a:noAutofit/>
          </a:bodyPr>
          <a:lstStyle/>
          <a:p>
            <a:pPr marL="0" indent="0">
              <a:buNone/>
            </a:pPr>
            <a:r>
              <a:rPr lang="en-US" sz="2000" b="1" u="sng" spc="0" dirty="0">
                <a:solidFill>
                  <a:schemeClr val="tx1"/>
                </a:solidFill>
                <a:effectLst/>
                <a:latin typeface="Times New Roman" panose="02020603050405020304" pitchFamily="18" charset="0"/>
                <a:ea typeface="Times New Roman" panose="02020603050405020304" pitchFamily="18" charset="0"/>
              </a:rPr>
              <a:t>Software</a:t>
            </a:r>
            <a:r>
              <a:rPr lang="en-US" sz="2000" b="1" u="sng" spc="-35" dirty="0">
                <a:solidFill>
                  <a:schemeClr val="tx1"/>
                </a:solidFill>
                <a:latin typeface="Times New Roman" panose="02020603050405020304" pitchFamily="18" charset="0"/>
                <a:ea typeface="Times New Roman" panose="02020603050405020304" pitchFamily="18" charset="0"/>
              </a:rPr>
              <a:t> Requirement -</a:t>
            </a:r>
            <a:endParaRPr lang="en-IN" sz="2000" u="sng" dirty="0">
              <a:solidFill>
                <a:schemeClr val="tx1"/>
              </a:solidFill>
              <a:effectLst/>
              <a:latin typeface="Times New Roman" panose="02020603050405020304" pitchFamily="18" charset="0"/>
              <a:ea typeface="Times New Roman" panose="02020603050405020304" pitchFamily="18" charset="0"/>
            </a:endParaRPr>
          </a:p>
          <a:p>
            <a:pPr marL="914400" lvl="2" indent="0" algn="just">
              <a:buNone/>
              <a:tabLst>
                <a:tab pos="1371600" algn="l"/>
              </a:tabLst>
            </a:pPr>
            <a:endParaRPr lang="en-IN" sz="1700" dirty="0">
              <a:solidFill>
                <a:schemeClr val="tx1"/>
              </a:solidFill>
              <a:effectLst/>
              <a:latin typeface="Times New Roman" panose="02020603050405020304" pitchFamily="18" charset="0"/>
              <a:ea typeface="Times New Roman" panose="02020603050405020304" pitchFamily="18" charset="0"/>
            </a:endParaRPr>
          </a:p>
          <a:p>
            <a:pPr marL="914400" algn="just">
              <a:buClr>
                <a:srgbClr val="000000"/>
              </a:buClr>
              <a:buFont typeface="Wingdings" panose="05000000000000000000" charset="0"/>
              <a:buChar char=""/>
            </a:pPr>
            <a:r>
              <a:rPr lang="en-IN" sz="2000" b="1" dirty="0">
                <a:solidFill>
                  <a:schemeClr val="tx1"/>
                </a:solidFill>
                <a:effectLst/>
                <a:latin typeface="Times New Roman" panose="02020603050405020304" pitchFamily="18" charset="0"/>
                <a:ea typeface="Times New Roman" panose="02020603050405020304" pitchFamily="18" charset="0"/>
              </a:rPr>
              <a:t> </a:t>
            </a:r>
            <a:r>
              <a:rPr lang="en-US" sz="2000" b="1" dirty="0">
                <a:solidFill>
                  <a:schemeClr val="tx1"/>
                </a:solidFill>
                <a:effectLst/>
                <a:latin typeface="Times New Roman" panose="02020603050405020304" pitchFamily="18" charset="0"/>
                <a:ea typeface="Times New Roman" panose="02020603050405020304" pitchFamily="18" charset="0"/>
              </a:rPr>
              <a:t>Development : </a:t>
            </a:r>
          </a:p>
          <a:p>
            <a:pPr marL="1028700" lvl="1">
              <a:lnSpc>
                <a:spcPct val="110000"/>
              </a:lnSpc>
              <a:buClr>
                <a:srgbClr val="000000"/>
              </a:buClr>
              <a:buFont typeface="Wingdings" panose="05000000000000000000" charset="0"/>
              <a:buChar char=""/>
            </a:pPr>
            <a:r>
              <a:rPr lang="en-US" altLang="zh-CN" sz="2000" dirty="0">
                <a:latin typeface="Times New Roman Regular" panose="02020603050405020304" charset="0"/>
                <a:sym typeface="+mn-ea"/>
              </a:rPr>
              <a:t>Anaconda Navigator</a:t>
            </a:r>
          </a:p>
          <a:p>
            <a:pPr marL="1028700" lvl="1">
              <a:lnSpc>
                <a:spcPct val="110000"/>
              </a:lnSpc>
              <a:buClr>
                <a:srgbClr val="000000"/>
              </a:buClr>
              <a:buFont typeface="Wingdings" panose="05000000000000000000" charset="0"/>
              <a:buChar char=""/>
            </a:pPr>
            <a:r>
              <a:rPr lang="en-US" altLang="zh-CN" sz="2000" dirty="0">
                <a:latin typeface="Times New Roman Regular" panose="02020603050405020304" charset="0"/>
                <a:sym typeface="+mn-ea"/>
              </a:rPr>
              <a:t>Data Set</a:t>
            </a:r>
            <a:endParaRPr lang="en-US" altLang="zh-CN" sz="2000" dirty="0">
              <a:latin typeface="Times New Roman Regular" panose="02020603050405020304" charset="0"/>
            </a:endParaRPr>
          </a:p>
          <a:p>
            <a:pPr marL="1028700" lvl="1">
              <a:lnSpc>
                <a:spcPct val="110000"/>
              </a:lnSpc>
              <a:buClr>
                <a:srgbClr val="000000"/>
              </a:buClr>
              <a:buFont typeface="Wingdings" panose="05000000000000000000" charset="0"/>
              <a:buChar char=""/>
            </a:pPr>
            <a:r>
              <a:rPr lang="en-US" altLang="zh-CN" sz="2000" dirty="0">
                <a:latin typeface="Times New Roman Regular" panose="02020603050405020304" charset="0"/>
                <a:sym typeface="+mn-ea"/>
              </a:rPr>
              <a:t>Python 2.7</a:t>
            </a:r>
            <a:endParaRPr lang="en-US" altLang="zh-CN" sz="2000" dirty="0">
              <a:latin typeface="Times New Roman Regular" panose="02020603050405020304" charset="0"/>
            </a:endParaRPr>
          </a:p>
          <a:p>
            <a:pPr indent="0">
              <a:lnSpc>
                <a:spcPct val="110000"/>
              </a:lnSpc>
            </a:pPr>
            <a:endParaRPr lang="en-US" altLang="zh-CN" sz="1700" dirty="0">
              <a:latin typeface="Times New Roman Regular" panose="02020603050405020304" charset="0"/>
              <a:sym typeface="+mn-ea"/>
            </a:endParaRPr>
          </a:p>
          <a:p>
            <a:pPr indent="0">
              <a:lnSpc>
                <a:spcPct val="110000"/>
              </a:lnSpc>
              <a:buNone/>
            </a:pPr>
            <a:endParaRPr lang="en-US" sz="1700" b="1" dirty="0">
              <a:solidFill>
                <a:schemeClr val="tx1"/>
              </a:solidFill>
              <a:latin typeface="Times New Roman" panose="02020603050405020304" pitchFamily="18" charset="0"/>
              <a:ea typeface="Times New Roman" panose="02020603050405020304" pitchFamily="18" charset="0"/>
            </a:endParaRPr>
          </a:p>
          <a:p>
            <a:pPr marL="914400" algn="just">
              <a:buClr>
                <a:srgbClr val="000000"/>
              </a:buClr>
              <a:buFont typeface="Wingdings" panose="05000000000000000000" charset="0"/>
              <a:buChar char=""/>
            </a:pPr>
            <a:r>
              <a:rPr lang="en-US" sz="2000" b="1" dirty="0">
                <a:solidFill>
                  <a:schemeClr val="tx1"/>
                </a:solidFill>
                <a:effectLst/>
                <a:latin typeface="Times New Roman" panose="02020603050405020304" pitchFamily="18" charset="0"/>
                <a:ea typeface="Times New Roman" panose="02020603050405020304" pitchFamily="18" charset="0"/>
              </a:rPr>
              <a:t>Libraries</a:t>
            </a:r>
            <a:r>
              <a:rPr lang="en-US" sz="1700" b="1" dirty="0">
                <a:solidFill>
                  <a:schemeClr val="tx1"/>
                </a:solidFill>
                <a:effectLst/>
                <a:latin typeface="Times New Roman" panose="02020603050405020304" pitchFamily="18" charset="0"/>
                <a:ea typeface="Times New Roman" panose="02020603050405020304" pitchFamily="18" charset="0"/>
              </a:rPr>
              <a:t> :</a:t>
            </a:r>
          </a:p>
          <a:p>
            <a:pPr marL="1028700" lvl="1">
              <a:lnSpc>
                <a:spcPct val="110000"/>
              </a:lnSpc>
              <a:buClr>
                <a:srgbClr val="000000"/>
              </a:buClr>
              <a:buFont typeface="Wingdings" panose="05000000000000000000" charset="0"/>
              <a:buChar char=""/>
            </a:pPr>
            <a:r>
              <a:rPr lang="en-US" altLang="zh-CN" sz="2000" dirty="0">
                <a:latin typeface="Times New Roman" panose="02020603050405020304" pitchFamily="18" charset="0"/>
                <a:cs typeface="Times New Roman" panose="02020603050405020304" pitchFamily="18" charset="0"/>
                <a:sym typeface="+mn-ea"/>
              </a:rPr>
              <a:t>Pandas</a:t>
            </a:r>
            <a:endParaRPr lang="en-US" altLang="zh-CN" sz="2000" dirty="0">
              <a:latin typeface="Times New Roman" panose="02020603050405020304" pitchFamily="18" charset="0"/>
              <a:cs typeface="Times New Roman" panose="02020603050405020304" pitchFamily="18" charset="0"/>
            </a:endParaRPr>
          </a:p>
          <a:p>
            <a:pPr marL="1028700" lvl="1">
              <a:lnSpc>
                <a:spcPct val="110000"/>
              </a:lnSpc>
              <a:buClr>
                <a:srgbClr val="000000"/>
              </a:buClr>
              <a:buFont typeface="Wingdings" panose="05000000000000000000" charset="0"/>
              <a:buChar char=""/>
            </a:pPr>
            <a:r>
              <a:rPr lang="en-US" altLang="zh-CN" sz="2000" dirty="0" err="1">
                <a:latin typeface="Times New Roman" panose="02020603050405020304" pitchFamily="18" charset="0"/>
                <a:cs typeface="Times New Roman" panose="02020603050405020304" pitchFamily="18" charset="0"/>
                <a:sym typeface="+mn-ea"/>
              </a:rPr>
              <a:t>Numpy</a:t>
            </a:r>
            <a:endParaRPr lang="en-US" altLang="zh-CN" sz="2000" dirty="0">
              <a:latin typeface="Times New Roman" panose="02020603050405020304" pitchFamily="18" charset="0"/>
              <a:cs typeface="Times New Roman" panose="02020603050405020304" pitchFamily="18" charset="0"/>
            </a:endParaRPr>
          </a:p>
          <a:p>
            <a:pPr marL="1028700" lvl="1">
              <a:lnSpc>
                <a:spcPct val="110000"/>
              </a:lnSpc>
              <a:buClr>
                <a:srgbClr val="000000"/>
              </a:buClr>
              <a:buFont typeface="Wingdings" panose="05000000000000000000" charset="0"/>
              <a:buChar char=""/>
            </a:pPr>
            <a:r>
              <a:rPr lang="en-US" altLang="zh-CN" sz="2000" dirty="0" err="1">
                <a:latin typeface="Times New Roman" panose="02020603050405020304" pitchFamily="18" charset="0"/>
                <a:cs typeface="Times New Roman" panose="02020603050405020304" pitchFamily="18" charset="0"/>
                <a:sym typeface="+mn-ea"/>
              </a:rPr>
              <a:t>Sklearn</a:t>
            </a:r>
            <a:endParaRPr lang="en-US" altLang="zh-CN" sz="2000" dirty="0">
              <a:latin typeface="Times New Roman" panose="02020603050405020304" pitchFamily="18" charset="0"/>
              <a:cs typeface="Times New Roman" panose="02020603050405020304" pitchFamily="18" charset="0"/>
            </a:endParaRPr>
          </a:p>
          <a:p>
            <a:pPr marL="914400" algn="just"/>
            <a:endParaRPr lang="en-US" sz="17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1143000" lvl="2" indent="-228600" algn="just">
              <a:buFont typeface="Arial" panose="020B0704020202020204" pitchFamily="34" charset="0"/>
              <a:buChar char="•"/>
              <a:tabLst>
                <a:tab pos="1371600" algn="l"/>
              </a:tabLst>
            </a:pPr>
            <a:endParaRPr lang="en-US" sz="17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914400" lvl="2" indent="0" algn="just">
              <a:buNone/>
              <a:tabLst>
                <a:tab pos="1371600" algn="l"/>
              </a:tabLst>
            </a:pPr>
            <a:endParaRPr lang="en-US" sz="17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1143000" lvl="2" indent="-228600" algn="just">
              <a:buFont typeface="Arial" panose="020B0704020202020204" pitchFamily="34" charset="0"/>
              <a:buChar char="•"/>
              <a:tabLst>
                <a:tab pos="1371600" algn="l"/>
              </a:tabLst>
            </a:pPr>
            <a:endParaRPr lang="en-US" sz="17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914400" lvl="2" indent="0" algn="just">
              <a:buNone/>
              <a:tabLst>
                <a:tab pos="1371600" algn="l"/>
              </a:tabLst>
            </a:pPr>
            <a:r>
              <a:rPr lang="en-IN" sz="1700" b="1" dirty="0">
                <a:solidFill>
                  <a:schemeClr val="tx1"/>
                </a:solidFill>
                <a:effectLst/>
                <a:latin typeface="Times New Roman" panose="02020603050405020304" pitchFamily="18" charset="0"/>
                <a:ea typeface="Times New Roman" panose="02020603050405020304" pitchFamily="18" charset="0"/>
              </a:rPr>
              <a:t> </a:t>
            </a:r>
            <a:r>
              <a:rPr lang="en-US" sz="1700" b="1" dirty="0">
                <a:solidFill>
                  <a:schemeClr val="tx1"/>
                </a:solidFill>
                <a:effectLst/>
                <a:latin typeface="Times New Roman" panose="02020603050405020304" pitchFamily="18" charset="0"/>
                <a:ea typeface="Times New Roman" panose="02020603050405020304" pitchFamily="18" charset="0"/>
              </a:rPr>
              <a:t>  </a:t>
            </a:r>
            <a:endParaRPr lang="en-IN" sz="1700" dirty="0">
              <a:solidFill>
                <a:schemeClr val="tx1"/>
              </a:solidFill>
              <a:effectLst/>
              <a:latin typeface="Times New Roman" panose="02020603050405020304" pitchFamily="18" charset="0"/>
              <a:ea typeface="Times New Roman" panose="02020603050405020304" pitchFamily="18" charset="0"/>
            </a:endParaRPr>
          </a:p>
          <a:p>
            <a:pPr marL="914400" lvl="2" indent="0" algn="just">
              <a:buNone/>
              <a:tabLst>
                <a:tab pos="1371600" algn="l"/>
              </a:tabLst>
            </a:pPr>
            <a:endParaRPr lang="en-US" sz="17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959" y="233875"/>
            <a:ext cx="12192000" cy="732790"/>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FLOWCHART  DIAGRAM</a:t>
            </a:r>
            <a:endParaRPr lang="en-IN" sz="2800" dirty="0"/>
          </a:p>
        </p:txBody>
      </p:sp>
      <p:cxnSp>
        <p:nvCxnSpPr>
          <p:cNvPr id="5" name="Straight Connector 4"/>
          <p:cNvCxnSpPr>
            <a:cxnSpLocks/>
          </p:cNvCxnSpPr>
          <p:nvPr/>
        </p:nvCxnSpPr>
        <p:spPr>
          <a:xfrm>
            <a:off x="1467041" y="846291"/>
            <a:ext cx="8823408" cy="0"/>
          </a:xfrm>
          <a:prstGeom prst="line">
            <a:avLst/>
          </a:prstGeom>
        </p:spPr>
        <p:style>
          <a:lnRef idx="1">
            <a:schemeClr val="dk1"/>
          </a:lnRef>
          <a:fillRef idx="0">
            <a:schemeClr val="dk1"/>
          </a:fillRef>
          <a:effectRef idx="0">
            <a:schemeClr val="dk1"/>
          </a:effectRef>
          <a:fontRef idx="minor">
            <a:schemeClr val="tx1"/>
          </a:fontRef>
        </p:style>
      </p:cxnSp>
      <p:pic>
        <p:nvPicPr>
          <p:cNvPr id="8" name="Content Placeholder 7"/>
          <p:cNvPicPr>
            <a:picLocks noGrp="1" noChangeAspect="1"/>
          </p:cNvPicPr>
          <p:nvPr>
            <p:ph idx="1"/>
          </p:nvPr>
        </p:nvPicPr>
        <p:blipFill>
          <a:blip r:embed="rId2"/>
          <a:stretch>
            <a:fillRect/>
          </a:stretch>
        </p:blipFill>
        <p:spPr>
          <a:xfrm>
            <a:off x="2189933" y="1376287"/>
            <a:ext cx="7190253" cy="451133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title"/>
          </p:nvPr>
        </p:nvSpPr>
        <p:spPr>
          <a:xfrm>
            <a:off x="-158621" y="142261"/>
            <a:ext cx="12192000" cy="712344"/>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RESULT </a:t>
            </a:r>
            <a:endParaRPr lang="en-IN" sz="2800" b="1" dirty="0">
              <a:solidFill>
                <a:srgbClr val="FF3399"/>
              </a:solidFill>
              <a:latin typeface="Times New Roman" panose="02020603050405020304" pitchFamily="18" charset="0"/>
              <a:cs typeface="Times New Roman" panose="02020603050405020304" pitchFamily="18" charset="0"/>
            </a:endParaRPr>
          </a:p>
        </p:txBody>
      </p:sp>
      <p:cxnSp>
        <p:nvCxnSpPr>
          <p:cNvPr id="5" name="Straight Connector 4"/>
          <p:cNvCxnSpPr>
            <a:cxnSpLocks/>
          </p:cNvCxnSpPr>
          <p:nvPr/>
        </p:nvCxnSpPr>
        <p:spPr>
          <a:xfrm>
            <a:off x="1825596" y="696067"/>
            <a:ext cx="8903391" cy="0"/>
          </a:xfrm>
          <a:prstGeom prst="line">
            <a:avLst/>
          </a:prstGeom>
        </p:spPr>
        <p:style>
          <a:lnRef idx="1">
            <a:schemeClr val="dk1"/>
          </a:lnRef>
          <a:fillRef idx="0">
            <a:schemeClr val="dk1"/>
          </a:fillRef>
          <a:effectRef idx="0">
            <a:schemeClr val="dk1"/>
          </a:effectRef>
          <a:fontRef idx="minor">
            <a:schemeClr val="tx1"/>
          </a:fontRef>
        </p:style>
      </p:cxnSp>
      <p:pic>
        <p:nvPicPr>
          <p:cNvPr id="13" name="Picture 12"/>
          <p:cNvPicPr>
            <a:picLocks noChangeAspect="1"/>
          </p:cNvPicPr>
          <p:nvPr/>
        </p:nvPicPr>
        <p:blipFill>
          <a:blip r:embed="rId2"/>
          <a:stretch>
            <a:fillRect/>
          </a:stretch>
        </p:blipFill>
        <p:spPr>
          <a:xfrm>
            <a:off x="1605376" y="1013142"/>
            <a:ext cx="9791700" cy="48317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130134" y="952748"/>
            <a:ext cx="9931731" cy="495250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5" name="Title 1"/>
          <p:cNvSpPr>
            <a:spLocks noGrp="1"/>
          </p:cNvSpPr>
          <p:nvPr>
            <p:ph type="title"/>
          </p:nvPr>
        </p:nvSpPr>
        <p:spPr>
          <a:xfrm>
            <a:off x="-93306" y="313711"/>
            <a:ext cx="12192000" cy="833717"/>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CONCLUSIONS</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1048596" name="Content Placeholder 4"/>
          <p:cNvSpPr>
            <a:spLocks noGrp="1"/>
          </p:cNvSpPr>
          <p:nvPr>
            <p:ph idx="1"/>
          </p:nvPr>
        </p:nvSpPr>
        <p:spPr>
          <a:xfrm>
            <a:off x="1350099" y="1354186"/>
            <a:ext cx="9980510" cy="5434240"/>
          </a:xfrm>
        </p:spPr>
        <p:txBody>
          <a:bodyPr>
            <a:noAutofit/>
          </a:bodyPr>
          <a:lstStyle/>
          <a:p>
            <a:pPr algn="just">
              <a:lnSpc>
                <a:spcPct val="150000"/>
              </a:lnSpc>
              <a:buClr>
                <a:srgbClr val="000000"/>
              </a:buClr>
              <a:buFont typeface="Wingdings" panose="05000000000000000000" pitchFamily="2" charset="2"/>
              <a:buChar char="Ø"/>
            </a:pPr>
            <a:r>
              <a:rPr lang="en-US" altLang="zh-CN" sz="2000" dirty="0">
                <a:solidFill>
                  <a:schemeClr val="tx1"/>
                </a:solidFill>
                <a:latin typeface="Times New Roman" panose="02020603050405020304" pitchFamily="18" charset="0"/>
                <a:cs typeface="Times New Roman" panose="02020603050405020304" pitchFamily="18" charset="0"/>
                <a:sym typeface="+mn-ea"/>
              </a:rPr>
              <a:t>This survey presented various algorithms and approaches to detect phishing websites by several researchers in Machine Learning.</a:t>
            </a:r>
            <a:endParaRPr lang="en-US" altLang="zh-CN" sz="2000" dirty="0">
              <a:solidFill>
                <a:schemeClr val="tx1"/>
              </a:solidFill>
              <a:latin typeface="Times New Roman" panose="02020603050405020304" pitchFamily="18" charset="0"/>
              <a:cs typeface="Times New Roman" panose="02020603050405020304" pitchFamily="18" charset="0"/>
            </a:endParaRPr>
          </a:p>
          <a:p>
            <a:pPr algn="just">
              <a:lnSpc>
                <a:spcPct val="150000"/>
              </a:lnSpc>
              <a:buClr>
                <a:srgbClr val="000000"/>
              </a:buClr>
              <a:buFont typeface="Wingdings" panose="05000000000000000000" pitchFamily="2" charset="2"/>
              <a:buChar char="Ø"/>
            </a:pPr>
            <a:r>
              <a:rPr lang="en-US" altLang="zh-CN" sz="2000" dirty="0">
                <a:solidFill>
                  <a:srgbClr val="0D0D0D"/>
                </a:solidFill>
                <a:latin typeface="Times New Roman" panose="02020603050405020304" pitchFamily="18" charset="0"/>
                <a:cs typeface="Times New Roman" panose="02020603050405020304" pitchFamily="18" charset="0"/>
                <a:sym typeface="+mn-ea"/>
              </a:rPr>
              <a:t> On reviewing the papers, we came to a conclusion that most of the work done by using familiar machine learning algorithms like Naïve Bayesian, SVM, Decision Tree and Random </a:t>
            </a:r>
            <a:r>
              <a:rPr lang="en-US" altLang="zh-CN" sz="2000" dirty="0" err="1">
                <a:solidFill>
                  <a:srgbClr val="0D0D0D"/>
                </a:solidFill>
                <a:latin typeface="Times New Roman" panose="02020603050405020304" pitchFamily="18" charset="0"/>
                <a:cs typeface="Times New Roman" panose="02020603050405020304" pitchFamily="18" charset="0"/>
                <a:sym typeface="+mn-ea"/>
              </a:rPr>
              <a:t>Forest.Some</a:t>
            </a:r>
            <a:r>
              <a:rPr lang="en-US" altLang="zh-CN" sz="2000" dirty="0">
                <a:solidFill>
                  <a:srgbClr val="0D0D0D"/>
                </a:solidFill>
                <a:latin typeface="Times New Roman" panose="02020603050405020304" pitchFamily="18" charset="0"/>
                <a:cs typeface="Times New Roman" panose="02020603050405020304" pitchFamily="18" charset="0"/>
                <a:sym typeface="+mn-ea"/>
              </a:rPr>
              <a:t> authors proposed a new system like Phish Score and Phish Checker for detection.</a:t>
            </a:r>
            <a:endParaRPr lang="en-US" altLang="zh-CN" sz="2000" dirty="0">
              <a:solidFill>
                <a:srgbClr val="0D0D0D"/>
              </a:solidFill>
              <a:latin typeface="Times New Roman" panose="02020603050405020304" pitchFamily="18" charset="0"/>
              <a:cs typeface="Times New Roman" panose="02020603050405020304" pitchFamily="18" charset="0"/>
            </a:endParaRPr>
          </a:p>
          <a:p>
            <a:pPr algn="just">
              <a:lnSpc>
                <a:spcPct val="150000"/>
              </a:lnSpc>
              <a:buClr>
                <a:srgbClr val="000000"/>
              </a:buClr>
              <a:buFont typeface="Wingdings" panose="05000000000000000000" pitchFamily="2" charset="2"/>
              <a:buChar char="Ø"/>
            </a:pPr>
            <a:r>
              <a:rPr lang="en-US" altLang="zh-CN" sz="2000" dirty="0">
                <a:solidFill>
                  <a:srgbClr val="0D0D0D"/>
                </a:solidFill>
                <a:latin typeface="Times New Roman" panose="02020603050405020304" pitchFamily="18" charset="0"/>
                <a:cs typeface="Times New Roman" panose="02020603050405020304" pitchFamily="18" charset="0"/>
                <a:sym typeface="+mn-ea"/>
              </a:rPr>
              <a:t>The combinations of features with regards to accuracy, precision, recall etc. were used. Experimentally successful techniques in detecting phishing website URLs were summarized.</a:t>
            </a:r>
            <a:endParaRPr lang="en-US" altLang="zh-CN" sz="2000" dirty="0">
              <a:solidFill>
                <a:srgbClr val="0D0D0D"/>
              </a:solidFill>
              <a:latin typeface="Times New Roman" panose="02020603050405020304" pitchFamily="18" charset="0"/>
              <a:cs typeface="Times New Roman" panose="02020603050405020304" pitchFamily="18" charset="0"/>
            </a:endParaRPr>
          </a:p>
          <a:p>
            <a:pPr algn="just">
              <a:lnSpc>
                <a:spcPct val="150000"/>
              </a:lnSpc>
              <a:buClr>
                <a:srgbClr val="000000"/>
              </a:buClr>
              <a:buFont typeface="Wingdings" panose="05000000000000000000" pitchFamily="2" charset="2"/>
              <a:buChar char="Ø"/>
            </a:pPr>
            <a:r>
              <a:rPr lang="en-US" altLang="zh-CN" sz="2000" dirty="0">
                <a:solidFill>
                  <a:srgbClr val="0D0D0D"/>
                </a:solidFill>
                <a:latin typeface="Times New Roman" panose="02020603050405020304" pitchFamily="18" charset="0"/>
                <a:cs typeface="Times New Roman" panose="02020603050405020304" pitchFamily="18" charset="0"/>
                <a:sym typeface="+mn-ea"/>
              </a:rPr>
              <a:t>As phishing websites increases day by day, some features may be included or replaced with new ones to detect them.</a:t>
            </a:r>
            <a:endParaRPr lang="en-US" altLang="zh-CN" sz="2000"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endParaRPr lang="en-US" sz="20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endParaRPr lang="en-IN" sz="2000" dirty="0">
              <a:solidFill>
                <a:schemeClr val="tx1"/>
              </a:solidFill>
              <a:latin typeface="Times New Roman" panose="02020603050405020304" pitchFamily="18" charset="0"/>
              <a:cs typeface="Times New Roman" panose="02020603050405020304" pitchFamily="18" charset="0"/>
            </a:endParaRPr>
          </a:p>
        </p:txBody>
      </p:sp>
      <p:cxnSp>
        <p:nvCxnSpPr>
          <p:cNvPr id="3" name="Straight Connector 2"/>
          <p:cNvCxnSpPr>
            <a:cxnSpLocks/>
          </p:cNvCxnSpPr>
          <p:nvPr/>
        </p:nvCxnSpPr>
        <p:spPr>
          <a:xfrm>
            <a:off x="1838394" y="940669"/>
            <a:ext cx="9002561"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6" name="Title 1"/>
          <p:cNvSpPr>
            <a:spLocks noGrp="1"/>
          </p:cNvSpPr>
          <p:nvPr>
            <p:ph type="title"/>
          </p:nvPr>
        </p:nvSpPr>
        <p:spPr>
          <a:xfrm>
            <a:off x="-94539" y="313539"/>
            <a:ext cx="12192001" cy="1008528"/>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FUTURE SCOPE</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1048607" name="Content Placeholder 4"/>
          <p:cNvSpPr>
            <a:spLocks noGrp="1"/>
          </p:cNvSpPr>
          <p:nvPr>
            <p:ph idx="1"/>
          </p:nvPr>
        </p:nvSpPr>
        <p:spPr>
          <a:xfrm>
            <a:off x="1199212" y="1331259"/>
            <a:ext cx="10328223" cy="3476715"/>
          </a:xfrm>
        </p:spPr>
        <p:txBody>
          <a:bodyPr>
            <a:normAutofit/>
          </a:bodyPr>
          <a:lstStyle/>
          <a:p>
            <a:pPr marL="0" indent="0" algn="just">
              <a:lnSpc>
                <a:spcPct val="200000"/>
              </a:lnSpc>
              <a:buNone/>
            </a:pPr>
            <a:r>
              <a:rPr lang="en-IN" dirty="0"/>
              <a:t> </a:t>
            </a:r>
            <a:endParaRPr lang="en-IN" dirty="0">
              <a:latin typeface="Times New Roman" panose="02020603050405020304" pitchFamily="18" charset="0"/>
              <a:cs typeface="Times New Roman" panose="02020603050405020304" pitchFamily="18" charset="0"/>
            </a:endParaRPr>
          </a:p>
        </p:txBody>
      </p:sp>
      <p:sp>
        <p:nvSpPr>
          <p:cNvPr id="2" name="TextBox 1"/>
          <p:cNvSpPr txBox="1"/>
          <p:nvPr/>
        </p:nvSpPr>
        <p:spPr>
          <a:xfrm>
            <a:off x="1199227" y="1536830"/>
            <a:ext cx="9604471" cy="3784600"/>
          </a:xfrm>
          <a:prstGeom prst="rect">
            <a:avLst/>
          </a:prstGeom>
          <a:noFill/>
        </p:spPr>
        <p:txBody>
          <a:bodyPr wrap="square" rtlCol="0">
            <a:spAutoFit/>
          </a:bodyPr>
          <a:lstStyle/>
          <a:p>
            <a:pPr marL="342900" indent="-342900" algn="just" fontAlgn="base">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In future if we get structured dataset of phishing we can perform phishing detection much more faster than any other technique.</a:t>
            </a:r>
            <a:endParaRPr lang="en-US" sz="2000" strike="noStrike" noProof="1">
              <a:latin typeface="Times New Roman" panose="02020603050405020304" pitchFamily="18" charset="0"/>
              <a:cs typeface="Times New Roman" panose="02020603050405020304" pitchFamily="18" charset="0"/>
            </a:endParaRPr>
          </a:p>
          <a:p>
            <a:pPr marL="342900" indent="-342900" algn="just" fontAlgn="base">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In future we can use a combination of any other two or more classifier to get maximum accuracy. </a:t>
            </a:r>
            <a:endParaRPr lang="en-US" sz="2000" strike="noStrike" noProof="1">
              <a:latin typeface="Times New Roman" panose="02020603050405020304" pitchFamily="18" charset="0"/>
              <a:cs typeface="Times New Roman" panose="02020603050405020304" pitchFamily="18" charset="0"/>
            </a:endParaRPr>
          </a:p>
          <a:p>
            <a:pPr marL="342900" indent="-342900" algn="just" fontAlgn="base">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We also plan to explore various phishing techniques that uses Lexical features, Network based features, Content based features, Webpage based features and HTML and JavaScript features of web pages which can improve the performance of the system. </a:t>
            </a:r>
            <a:endParaRPr lang="en-US" sz="2000" strike="noStrike" noProof="1">
              <a:latin typeface="Times New Roman" panose="02020603050405020304" pitchFamily="18" charset="0"/>
              <a:cs typeface="Times New Roman" panose="02020603050405020304" pitchFamily="18" charset="0"/>
            </a:endParaRPr>
          </a:p>
          <a:p>
            <a:pPr marL="342900" indent="-342900" algn="just" fontAlgn="base">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In particular, we extract features from URLs and pass it through the various classifiers.</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cxnSp>
        <p:nvCxnSpPr>
          <p:cNvPr id="4" name="Straight Connector 3"/>
          <p:cNvCxnSpPr>
            <a:cxnSpLocks/>
          </p:cNvCxnSpPr>
          <p:nvPr/>
        </p:nvCxnSpPr>
        <p:spPr>
          <a:xfrm>
            <a:off x="1669427" y="1008528"/>
            <a:ext cx="8996071"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4" name="Title 1"/>
          <p:cNvSpPr>
            <a:spLocks noGrp="1"/>
          </p:cNvSpPr>
          <p:nvPr>
            <p:ph type="title"/>
          </p:nvPr>
        </p:nvSpPr>
        <p:spPr>
          <a:xfrm>
            <a:off x="-373224" y="297838"/>
            <a:ext cx="12192000" cy="622570"/>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REFERENCES</a:t>
            </a:r>
            <a:endParaRPr lang="en-IN" sz="2800" b="1" dirty="0">
              <a:solidFill>
                <a:srgbClr val="FF3399"/>
              </a:solidFill>
              <a:latin typeface="Times New Roman" panose="02020603050405020304" pitchFamily="18" charset="0"/>
              <a:cs typeface="Times New Roman" panose="02020603050405020304" pitchFamily="18" charset="0"/>
            </a:endParaRPr>
          </a:p>
        </p:txBody>
      </p:sp>
      <p:cxnSp>
        <p:nvCxnSpPr>
          <p:cNvPr id="4" name="Straight Connector 3"/>
          <p:cNvCxnSpPr>
            <a:cxnSpLocks/>
          </p:cNvCxnSpPr>
          <p:nvPr/>
        </p:nvCxnSpPr>
        <p:spPr>
          <a:xfrm flipV="1">
            <a:off x="1438447" y="906962"/>
            <a:ext cx="9049161" cy="26893"/>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D1BABE5F-50BF-F125-0847-34CAB3239A5C}"/>
              </a:ext>
            </a:extLst>
          </p:cNvPr>
          <p:cNvSpPr txBox="1"/>
          <p:nvPr/>
        </p:nvSpPr>
        <p:spPr>
          <a:xfrm>
            <a:off x="1268964" y="1272033"/>
            <a:ext cx="9703836" cy="4848443"/>
          </a:xfrm>
          <a:prstGeom prst="rect">
            <a:avLst/>
          </a:prstGeom>
          <a:noFill/>
        </p:spPr>
        <p:txBody>
          <a:bodyPr wrap="square" rtlCol="0">
            <a:spAutoFit/>
          </a:bodyPr>
          <a:lstStyle/>
          <a:p>
            <a:pPr>
              <a:lnSpc>
                <a:spcPct val="150000"/>
              </a:lnSpc>
            </a:pPr>
            <a:r>
              <a:rPr lang="en-IN" sz="1600" dirty="0">
                <a:latin typeface="Times New Roman" panose="02020603050405020304" pitchFamily="18" charset="0"/>
                <a:cs typeface="Times New Roman" panose="02020603050405020304" pitchFamily="18" charset="0"/>
              </a:rPr>
              <a:t>[1]	</a:t>
            </a:r>
            <a:r>
              <a:rPr lang="en-IN" sz="1600" dirty="0" err="1">
                <a:latin typeface="Times New Roman" panose="02020603050405020304" pitchFamily="18" charset="0"/>
                <a:cs typeface="Times New Roman" panose="02020603050405020304" pitchFamily="18" charset="0"/>
              </a:rPr>
              <a:t>Gandotra</a:t>
            </a:r>
            <a:r>
              <a:rPr lang="en-IN" sz="1600" dirty="0">
                <a:latin typeface="Times New Roman" panose="02020603050405020304" pitchFamily="18" charset="0"/>
                <a:cs typeface="Times New Roman" panose="02020603050405020304" pitchFamily="18" charset="0"/>
              </a:rPr>
              <a:t>, E., &amp; Gupta, D. (2021). Improving spoofed website detection using machine learning. Cybernetics and Systems, 52(2), 169-190.</a:t>
            </a:r>
          </a:p>
          <a:p>
            <a:pPr>
              <a:lnSpc>
                <a:spcPct val="150000"/>
              </a:lnSpc>
            </a:pPr>
            <a:r>
              <a:rPr lang="en-IN" sz="1600" dirty="0">
                <a:latin typeface="Times New Roman" panose="02020603050405020304" pitchFamily="18" charset="0"/>
                <a:cs typeface="Times New Roman" panose="02020603050405020304" pitchFamily="18" charset="0"/>
              </a:rPr>
              <a:t>[2]	</a:t>
            </a:r>
            <a:r>
              <a:rPr lang="en-IN" sz="1600" dirty="0" err="1">
                <a:latin typeface="Times New Roman" panose="02020603050405020304" pitchFamily="18" charset="0"/>
                <a:cs typeface="Times New Roman" panose="02020603050405020304" pitchFamily="18" charset="0"/>
              </a:rPr>
              <a:t>Harinahalli</a:t>
            </a:r>
            <a:r>
              <a:rPr lang="en-IN" sz="1600" dirty="0">
                <a:latin typeface="Times New Roman" panose="02020603050405020304" pitchFamily="18" charset="0"/>
                <a:cs typeface="Times New Roman" panose="02020603050405020304" pitchFamily="18" charset="0"/>
              </a:rPr>
              <a:t> Lokesh, G., &amp; </a:t>
            </a:r>
            <a:r>
              <a:rPr lang="en-IN" sz="1600" dirty="0" err="1">
                <a:latin typeface="Times New Roman" panose="02020603050405020304" pitchFamily="18" charset="0"/>
                <a:cs typeface="Times New Roman" panose="02020603050405020304" pitchFamily="18" charset="0"/>
              </a:rPr>
              <a:t>BoreGowda</a:t>
            </a:r>
            <a:r>
              <a:rPr lang="en-IN" sz="1600" dirty="0">
                <a:latin typeface="Times New Roman" panose="02020603050405020304" pitchFamily="18" charset="0"/>
                <a:cs typeface="Times New Roman" panose="02020603050405020304" pitchFamily="18" charset="0"/>
              </a:rPr>
              <a:t>, G. (2021). Phishing website detection based on effective machine learning approach. Journal of Cyber Security Technology, 5(1), 1-14.</a:t>
            </a:r>
          </a:p>
          <a:p>
            <a:pPr>
              <a:lnSpc>
                <a:spcPct val="150000"/>
              </a:lnSpc>
            </a:pPr>
            <a:r>
              <a:rPr lang="en-IN" sz="1600" dirty="0">
                <a:latin typeface="Times New Roman" panose="02020603050405020304" pitchFamily="18" charset="0"/>
                <a:cs typeface="Times New Roman" panose="02020603050405020304" pitchFamily="18" charset="0"/>
              </a:rPr>
              <a:t>[3]	Singh, C. (2020, March). Phishing website detection based on machine learning: A survey. In 2020 6th International Conference on Advanced Computing and Communication Systems (ICACCS) (pp. 398-404). IEEE.</a:t>
            </a:r>
          </a:p>
          <a:p>
            <a:pPr>
              <a:lnSpc>
                <a:spcPct val="150000"/>
              </a:lnSpc>
            </a:pPr>
            <a:r>
              <a:rPr lang="en-US" sz="1600" dirty="0">
                <a:latin typeface="Times New Roman" panose="02020603050405020304" pitchFamily="18" charset="0"/>
                <a:cs typeface="Times New Roman" panose="02020603050405020304" pitchFamily="18" charset="0"/>
              </a:rPr>
              <a:t>[4]	Patil, V., Thakkar, P., Shah, C., Bhat, T., &amp; Godse, S. P. (2018, August). Detection and prevention of phishing websites using machine learning approach. In 2018 Fourth international conference on computing communication control and automation (ICCUBEA) (pp. 1-5). IEEE.</a:t>
            </a:r>
          </a:p>
          <a:p>
            <a:pPr>
              <a:lnSpc>
                <a:spcPct val="150000"/>
              </a:lnSpc>
            </a:pPr>
            <a:r>
              <a:rPr lang="en-US" sz="1600" dirty="0">
                <a:latin typeface="Times New Roman" panose="02020603050405020304" pitchFamily="18" charset="0"/>
                <a:cs typeface="Times New Roman" panose="02020603050405020304" pitchFamily="18" charset="0"/>
              </a:rPr>
              <a:t>[5]	</a:t>
            </a:r>
            <a:r>
              <a:rPr lang="en-US" sz="1600" dirty="0" err="1">
                <a:latin typeface="Times New Roman" panose="02020603050405020304" pitchFamily="18" charset="0"/>
                <a:cs typeface="Times New Roman" panose="02020603050405020304" pitchFamily="18" charset="0"/>
              </a:rPr>
              <a:t>Rasymas</a:t>
            </a:r>
            <a:r>
              <a:rPr lang="en-US" sz="1600" dirty="0">
                <a:latin typeface="Times New Roman" panose="02020603050405020304" pitchFamily="18" charset="0"/>
                <a:cs typeface="Times New Roman" panose="02020603050405020304" pitchFamily="18" charset="0"/>
              </a:rPr>
              <a:t>, T., &amp; </a:t>
            </a:r>
            <a:r>
              <a:rPr lang="en-US" sz="1600" dirty="0" err="1">
                <a:latin typeface="Times New Roman" panose="02020603050405020304" pitchFamily="18" charset="0"/>
                <a:cs typeface="Times New Roman" panose="02020603050405020304" pitchFamily="18" charset="0"/>
              </a:rPr>
              <a:t>Dovydaitis</a:t>
            </a:r>
            <a:r>
              <a:rPr lang="en-US" sz="1600" dirty="0">
                <a:latin typeface="Times New Roman" panose="02020603050405020304" pitchFamily="18" charset="0"/>
                <a:cs typeface="Times New Roman" panose="02020603050405020304" pitchFamily="18" charset="0"/>
              </a:rPr>
              <a:t>, L. (2020). Detection of phishing URLs by using deep learning approach and multiple features combinations. Baltic journal of modern computing, 8(3), 471-483.</a:t>
            </a:r>
          </a:p>
          <a:p>
            <a:pPr>
              <a:lnSpc>
                <a:spcPct val="150000"/>
              </a:lnSpc>
            </a:pPr>
            <a:endParaRPr lang="en-US" sz="1600" dirty="0">
              <a:latin typeface="Times New Roman" panose="02020603050405020304" pitchFamily="18" charset="0"/>
              <a:cs typeface="Times New Roman" panose="02020603050405020304" pitchFamily="18" charset="0"/>
            </a:endParaRPr>
          </a:p>
          <a:p>
            <a:pPr>
              <a:lnSpc>
                <a:spcPct val="150000"/>
              </a:lnSpc>
            </a:pPr>
            <a:endParaRPr lang="en-IN" sz="1600" dirty="0"/>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Title 1"/>
          <p:cNvSpPr>
            <a:spLocks noGrp="1"/>
          </p:cNvSpPr>
          <p:nvPr>
            <p:ph type="title"/>
          </p:nvPr>
        </p:nvSpPr>
        <p:spPr>
          <a:xfrm>
            <a:off x="-111967" y="223838"/>
            <a:ext cx="12192000" cy="618563"/>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PROGRAM OUTCOMES</a:t>
            </a:r>
            <a:endParaRPr lang="en-IN" sz="2800" b="1" dirty="0">
              <a:solidFill>
                <a:srgbClr val="FF3399"/>
              </a:solidFill>
              <a:latin typeface="Times New Roman" panose="02020603050405020304" pitchFamily="18" charset="0"/>
              <a:cs typeface="Times New Roman" panose="02020603050405020304" pitchFamily="18" charset="0"/>
            </a:endParaRPr>
          </a:p>
        </p:txBody>
      </p:sp>
      <p:pic>
        <p:nvPicPr>
          <p:cNvPr id="2097158" name="Content Placeholder 2"/>
          <p:cNvPicPr>
            <a:picLocks noGrp="1" noChangeAspect="1"/>
          </p:cNvPicPr>
          <p:nvPr>
            <p:ph idx="1"/>
          </p:nvPr>
        </p:nvPicPr>
        <p:blipFill>
          <a:blip r:embed="rId2"/>
          <a:stretch>
            <a:fillRect/>
          </a:stretch>
        </p:blipFill>
        <p:spPr>
          <a:xfrm>
            <a:off x="1449422" y="1295197"/>
            <a:ext cx="8929991" cy="5048385"/>
          </a:xfrm>
          <a:prstGeom prst="rect">
            <a:avLst/>
          </a:prstGeom>
        </p:spPr>
      </p:pic>
      <p:cxnSp>
        <p:nvCxnSpPr>
          <p:cNvPr id="2" name="Straight Connector 1"/>
          <p:cNvCxnSpPr>
            <a:cxnSpLocks/>
          </p:cNvCxnSpPr>
          <p:nvPr/>
        </p:nvCxnSpPr>
        <p:spPr>
          <a:xfrm>
            <a:off x="1717876" y="842401"/>
            <a:ext cx="8956344"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Title 1"/>
          <p:cNvSpPr>
            <a:spLocks noGrp="1"/>
          </p:cNvSpPr>
          <p:nvPr>
            <p:ph type="title"/>
          </p:nvPr>
        </p:nvSpPr>
        <p:spPr>
          <a:xfrm>
            <a:off x="-74645" y="94276"/>
            <a:ext cx="12192000" cy="618564"/>
          </a:xfrm>
        </p:spPr>
        <p:txBody>
          <a:bodyPr>
            <a:normAutofit/>
          </a:bodyPr>
          <a:lstStyle/>
          <a:p>
            <a:pPr algn="ctr"/>
            <a:r>
              <a:rPr lang="en-IN" sz="2800" b="1" dirty="0">
                <a:solidFill>
                  <a:srgbClr val="FF0000"/>
                </a:solidFill>
                <a:latin typeface="Times New Roman" panose="02020603050405020304" pitchFamily="18" charset="0"/>
                <a:cs typeface="Times New Roman" panose="02020603050405020304" pitchFamily="18" charset="0"/>
              </a:rPr>
              <a:t>CONTENTS</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1048614" name="Content Placeholder 2"/>
          <p:cNvSpPr>
            <a:spLocks noGrp="1"/>
          </p:cNvSpPr>
          <p:nvPr>
            <p:ph idx="1"/>
          </p:nvPr>
        </p:nvSpPr>
        <p:spPr>
          <a:xfrm>
            <a:off x="1936811" y="975838"/>
            <a:ext cx="8318378" cy="5290620"/>
          </a:xfrm>
        </p:spPr>
        <p:txBody>
          <a:bodyPr>
            <a:normAutofit fontScale="89643" lnSpcReduction="20000"/>
          </a:bodyPr>
          <a:lstStyle/>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INTRODUCTION</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PROBLEM STATEMENT</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OBJECTIVES OF THE PROPOSED WORK</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LITERATURE REVIEW</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METHODOLOGY</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HARDWARE REQUIREMENTS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SOFTWARE REQUIREMENTS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RESULTS &amp; DISCUSSIONS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CONCLUSIONS </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FUTURE SCOPE </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REFERENCES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PROGRAM OUTCOMES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COURSE OUTCOMES</a:t>
            </a:r>
          </a:p>
          <a:p>
            <a:pPr>
              <a:buClr>
                <a:srgbClr val="000000"/>
              </a:buClr>
              <a:buFont typeface="Wingdings" panose="05000000000000000000" pitchFamily="2" charset="2"/>
              <a:buChar char="v"/>
            </a:pPr>
            <a:r>
              <a:rPr lang="en-IN" sz="2100" b="1" dirty="0">
                <a:solidFill>
                  <a:srgbClr val="002060"/>
                </a:solidFill>
                <a:latin typeface="Times New Roman" panose="02020603050405020304" pitchFamily="18" charset="0"/>
                <a:cs typeface="Times New Roman" panose="02020603050405020304" pitchFamily="18" charset="0"/>
              </a:rPr>
              <a:t>CO-PO MAPPING</a:t>
            </a:r>
          </a:p>
          <a:p>
            <a:pPr>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p:txBody>
      </p:sp>
      <p:cxnSp>
        <p:nvCxnSpPr>
          <p:cNvPr id="3" name="Straight Connector 2"/>
          <p:cNvCxnSpPr/>
          <p:nvPr/>
        </p:nvCxnSpPr>
        <p:spPr>
          <a:xfrm>
            <a:off x="1961965" y="712840"/>
            <a:ext cx="8717872"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7" name="Title 1"/>
          <p:cNvSpPr>
            <a:spLocks noGrp="1"/>
          </p:cNvSpPr>
          <p:nvPr>
            <p:ph type="title"/>
          </p:nvPr>
        </p:nvSpPr>
        <p:spPr>
          <a:xfrm>
            <a:off x="-111967" y="158621"/>
            <a:ext cx="12192000" cy="892810"/>
          </a:xfrm>
        </p:spPr>
        <p:txBody>
          <a:bodyPr>
            <a:normAutofit/>
          </a:bodyPr>
          <a:lstStyle/>
          <a:p>
            <a:pPr algn="ctr"/>
            <a:r>
              <a:rPr lang="en-US" sz="2400" b="1" dirty="0">
                <a:solidFill>
                  <a:srgbClr val="FF0000"/>
                </a:solidFill>
                <a:latin typeface="Times New Roman" panose="02020603050405020304" pitchFamily="18" charset="0"/>
                <a:cs typeface="Times New Roman" panose="02020603050405020304" pitchFamily="18" charset="0"/>
              </a:rPr>
              <a:t>COURSE OUTCOMES OF PROJECT</a:t>
            </a:r>
            <a:endParaRPr lang="en-IN" sz="2400" b="1" dirty="0">
              <a:solidFill>
                <a:srgbClr val="FF3399"/>
              </a:solidFill>
              <a:latin typeface="Times New Roman" panose="02020603050405020304" pitchFamily="18" charset="0"/>
              <a:cs typeface="Times New Roman" panose="02020603050405020304" pitchFamily="18" charset="0"/>
            </a:endParaRPr>
          </a:p>
        </p:txBody>
      </p:sp>
      <p:pic>
        <p:nvPicPr>
          <p:cNvPr id="2097159" name="Content Placeholder 2"/>
          <p:cNvPicPr>
            <a:picLocks noGrp="1" noChangeAspect="1"/>
          </p:cNvPicPr>
          <p:nvPr>
            <p:ph idx="1"/>
          </p:nvPr>
        </p:nvPicPr>
        <p:blipFill>
          <a:blip r:embed="rId2"/>
          <a:stretch>
            <a:fillRect/>
          </a:stretch>
        </p:blipFill>
        <p:spPr>
          <a:xfrm>
            <a:off x="811140" y="1436466"/>
            <a:ext cx="9659581" cy="3639386"/>
          </a:xfrm>
          <a:prstGeom prst="rect">
            <a:avLst/>
          </a:prstGeom>
        </p:spPr>
      </p:pic>
      <p:cxnSp>
        <p:nvCxnSpPr>
          <p:cNvPr id="2" name="Straight Connector 1"/>
          <p:cNvCxnSpPr>
            <a:cxnSpLocks/>
          </p:cNvCxnSpPr>
          <p:nvPr/>
        </p:nvCxnSpPr>
        <p:spPr>
          <a:xfrm>
            <a:off x="1378293" y="892810"/>
            <a:ext cx="9014792"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8" name="Title 1"/>
          <p:cNvSpPr>
            <a:spLocks noGrp="1"/>
          </p:cNvSpPr>
          <p:nvPr>
            <p:ph type="title"/>
          </p:nvPr>
        </p:nvSpPr>
        <p:spPr>
          <a:xfrm>
            <a:off x="0" y="83977"/>
            <a:ext cx="12192000" cy="1008528"/>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CO-PO MAPPING OF PROJECT</a:t>
            </a:r>
            <a:endParaRPr lang="en-IN" sz="2800" b="1" dirty="0">
              <a:solidFill>
                <a:srgbClr val="FF3399"/>
              </a:solidFill>
              <a:latin typeface="Times New Roman" panose="02020603050405020304" pitchFamily="18" charset="0"/>
              <a:cs typeface="Times New Roman" panose="02020603050405020304" pitchFamily="18" charset="0"/>
            </a:endParaRPr>
          </a:p>
        </p:txBody>
      </p:sp>
      <p:graphicFrame>
        <p:nvGraphicFramePr>
          <p:cNvPr id="4194306" name="Content Placeholder 2"/>
          <p:cNvGraphicFramePr>
            <a:graphicFrameLocks noGrp="1"/>
          </p:cNvGraphicFramePr>
          <p:nvPr>
            <p:ph idx="1"/>
            <p:extLst>
              <p:ext uri="{D42A27DB-BD31-4B8C-83A1-F6EECF244321}">
                <p14:modId xmlns:p14="http://schemas.microsoft.com/office/powerpoint/2010/main" val="3291376577"/>
              </p:ext>
            </p:extLst>
          </p:nvPr>
        </p:nvGraphicFramePr>
        <p:xfrm>
          <a:off x="854439" y="1004340"/>
          <a:ext cx="10202335" cy="5371578"/>
        </p:xfrm>
        <a:graphic>
          <a:graphicData uri="http://schemas.openxmlformats.org/drawingml/2006/table">
            <a:tbl>
              <a:tblPr firstRow="1" bandRow="1">
                <a:tableStyleId>{5C22544A-7EE6-4342-B048-85BDC9FD1C3A}</a:tableStyleId>
              </a:tblPr>
              <a:tblGrid>
                <a:gridCol w="784795">
                  <a:extLst>
                    <a:ext uri="{9D8B030D-6E8A-4147-A177-3AD203B41FA5}">
                      <a16:colId xmlns:a16="http://schemas.microsoft.com/office/drawing/2014/main" val="20000"/>
                    </a:ext>
                  </a:extLst>
                </a:gridCol>
                <a:gridCol w="784795">
                  <a:extLst>
                    <a:ext uri="{9D8B030D-6E8A-4147-A177-3AD203B41FA5}">
                      <a16:colId xmlns:a16="http://schemas.microsoft.com/office/drawing/2014/main" val="20001"/>
                    </a:ext>
                  </a:extLst>
                </a:gridCol>
                <a:gridCol w="784795">
                  <a:extLst>
                    <a:ext uri="{9D8B030D-6E8A-4147-A177-3AD203B41FA5}">
                      <a16:colId xmlns:a16="http://schemas.microsoft.com/office/drawing/2014/main" val="20002"/>
                    </a:ext>
                  </a:extLst>
                </a:gridCol>
                <a:gridCol w="784795">
                  <a:extLst>
                    <a:ext uri="{9D8B030D-6E8A-4147-A177-3AD203B41FA5}">
                      <a16:colId xmlns:a16="http://schemas.microsoft.com/office/drawing/2014/main" val="20003"/>
                    </a:ext>
                  </a:extLst>
                </a:gridCol>
                <a:gridCol w="784795">
                  <a:extLst>
                    <a:ext uri="{9D8B030D-6E8A-4147-A177-3AD203B41FA5}">
                      <a16:colId xmlns:a16="http://schemas.microsoft.com/office/drawing/2014/main" val="20004"/>
                    </a:ext>
                  </a:extLst>
                </a:gridCol>
                <a:gridCol w="784795">
                  <a:extLst>
                    <a:ext uri="{9D8B030D-6E8A-4147-A177-3AD203B41FA5}">
                      <a16:colId xmlns:a16="http://schemas.microsoft.com/office/drawing/2014/main" val="20005"/>
                    </a:ext>
                  </a:extLst>
                </a:gridCol>
                <a:gridCol w="784795">
                  <a:extLst>
                    <a:ext uri="{9D8B030D-6E8A-4147-A177-3AD203B41FA5}">
                      <a16:colId xmlns:a16="http://schemas.microsoft.com/office/drawing/2014/main" val="20006"/>
                    </a:ext>
                  </a:extLst>
                </a:gridCol>
                <a:gridCol w="784795">
                  <a:extLst>
                    <a:ext uri="{9D8B030D-6E8A-4147-A177-3AD203B41FA5}">
                      <a16:colId xmlns:a16="http://schemas.microsoft.com/office/drawing/2014/main" val="20007"/>
                    </a:ext>
                  </a:extLst>
                </a:gridCol>
                <a:gridCol w="784795">
                  <a:extLst>
                    <a:ext uri="{9D8B030D-6E8A-4147-A177-3AD203B41FA5}">
                      <a16:colId xmlns:a16="http://schemas.microsoft.com/office/drawing/2014/main" val="20008"/>
                    </a:ext>
                  </a:extLst>
                </a:gridCol>
                <a:gridCol w="784795">
                  <a:extLst>
                    <a:ext uri="{9D8B030D-6E8A-4147-A177-3AD203B41FA5}">
                      <a16:colId xmlns:a16="http://schemas.microsoft.com/office/drawing/2014/main" val="20009"/>
                    </a:ext>
                  </a:extLst>
                </a:gridCol>
                <a:gridCol w="784795">
                  <a:extLst>
                    <a:ext uri="{9D8B030D-6E8A-4147-A177-3AD203B41FA5}">
                      <a16:colId xmlns:a16="http://schemas.microsoft.com/office/drawing/2014/main" val="20010"/>
                    </a:ext>
                  </a:extLst>
                </a:gridCol>
                <a:gridCol w="784795">
                  <a:extLst>
                    <a:ext uri="{9D8B030D-6E8A-4147-A177-3AD203B41FA5}">
                      <a16:colId xmlns:a16="http://schemas.microsoft.com/office/drawing/2014/main" val="20011"/>
                    </a:ext>
                  </a:extLst>
                </a:gridCol>
                <a:gridCol w="784795">
                  <a:extLst>
                    <a:ext uri="{9D8B030D-6E8A-4147-A177-3AD203B41FA5}">
                      <a16:colId xmlns:a16="http://schemas.microsoft.com/office/drawing/2014/main" val="20012"/>
                    </a:ext>
                  </a:extLst>
                </a:gridCol>
              </a:tblGrid>
              <a:tr h="524227">
                <a:tc>
                  <a:txBody>
                    <a:bodyPr/>
                    <a:lstStyle/>
                    <a:p>
                      <a:endParaRPr lang="en-IN" dirty="0"/>
                    </a:p>
                  </a:txBody>
                  <a:tcPr/>
                </a:tc>
                <a:tc>
                  <a:txBody>
                    <a:bodyPr/>
                    <a:lstStyle/>
                    <a:p>
                      <a:r>
                        <a:rPr lang="en-IN" dirty="0">
                          <a:latin typeface="Times New Roman" panose="02020603050405020304" pitchFamily="18" charset="0"/>
                          <a:cs typeface="Times New Roman" panose="02020603050405020304" pitchFamily="18" charset="0"/>
                        </a:rPr>
                        <a:t>PO 1</a:t>
                      </a:r>
                    </a:p>
                  </a:txBody>
                  <a:tcPr/>
                </a:tc>
                <a:tc>
                  <a:txBody>
                    <a:bodyPr/>
                    <a:lstStyle/>
                    <a:p>
                      <a:r>
                        <a:rPr lang="en-IN" dirty="0">
                          <a:latin typeface="Times New Roman" panose="02020603050405020304" pitchFamily="18" charset="0"/>
                          <a:cs typeface="Times New Roman" panose="02020603050405020304" pitchFamily="18" charset="0"/>
                        </a:rPr>
                        <a:t>PO 2</a:t>
                      </a:r>
                    </a:p>
                  </a:txBody>
                  <a:tcPr/>
                </a:tc>
                <a:tc>
                  <a:txBody>
                    <a:bodyPr/>
                    <a:lstStyle/>
                    <a:p>
                      <a:r>
                        <a:rPr lang="en-IN" dirty="0">
                          <a:latin typeface="Times New Roman" panose="02020603050405020304" pitchFamily="18" charset="0"/>
                          <a:cs typeface="Times New Roman" panose="02020603050405020304" pitchFamily="18" charset="0"/>
                        </a:rPr>
                        <a:t>PO 3</a:t>
                      </a:r>
                    </a:p>
                  </a:txBody>
                  <a:tcPr/>
                </a:tc>
                <a:tc>
                  <a:txBody>
                    <a:bodyPr/>
                    <a:lstStyle/>
                    <a:p>
                      <a:r>
                        <a:rPr lang="en-IN" dirty="0">
                          <a:latin typeface="Times New Roman" panose="02020603050405020304" pitchFamily="18" charset="0"/>
                          <a:cs typeface="Times New Roman" panose="02020603050405020304" pitchFamily="18" charset="0"/>
                        </a:rPr>
                        <a:t>PO 4</a:t>
                      </a:r>
                    </a:p>
                  </a:txBody>
                  <a:tcPr/>
                </a:tc>
                <a:tc>
                  <a:txBody>
                    <a:bodyPr/>
                    <a:lstStyle/>
                    <a:p>
                      <a:r>
                        <a:rPr lang="en-IN" dirty="0">
                          <a:latin typeface="Times New Roman" panose="02020603050405020304" pitchFamily="18" charset="0"/>
                          <a:cs typeface="Times New Roman" panose="02020603050405020304" pitchFamily="18" charset="0"/>
                        </a:rPr>
                        <a:t>PO 5</a:t>
                      </a:r>
                    </a:p>
                  </a:txBody>
                  <a:tcPr/>
                </a:tc>
                <a:tc>
                  <a:txBody>
                    <a:bodyPr/>
                    <a:lstStyle/>
                    <a:p>
                      <a:r>
                        <a:rPr lang="en-IN" dirty="0">
                          <a:latin typeface="Times New Roman" panose="02020603050405020304" pitchFamily="18" charset="0"/>
                          <a:cs typeface="Times New Roman" panose="02020603050405020304" pitchFamily="18" charset="0"/>
                        </a:rPr>
                        <a:t>PO 6</a:t>
                      </a:r>
                    </a:p>
                  </a:txBody>
                  <a:tcPr/>
                </a:tc>
                <a:tc>
                  <a:txBody>
                    <a:bodyPr/>
                    <a:lstStyle/>
                    <a:p>
                      <a:r>
                        <a:rPr lang="en-IN" dirty="0">
                          <a:latin typeface="Times New Roman" panose="02020603050405020304" pitchFamily="18" charset="0"/>
                          <a:cs typeface="Times New Roman" panose="02020603050405020304" pitchFamily="18" charset="0"/>
                        </a:rPr>
                        <a:t>PO 7</a:t>
                      </a:r>
                    </a:p>
                  </a:txBody>
                  <a:tcPr/>
                </a:tc>
                <a:tc>
                  <a:txBody>
                    <a:bodyPr/>
                    <a:lstStyle/>
                    <a:p>
                      <a:r>
                        <a:rPr lang="en-IN" dirty="0">
                          <a:latin typeface="Times New Roman" panose="02020603050405020304" pitchFamily="18" charset="0"/>
                          <a:cs typeface="Times New Roman" panose="02020603050405020304" pitchFamily="18" charset="0"/>
                        </a:rPr>
                        <a:t>PO 8</a:t>
                      </a:r>
                    </a:p>
                  </a:txBody>
                  <a:tcPr/>
                </a:tc>
                <a:tc>
                  <a:txBody>
                    <a:bodyPr/>
                    <a:lstStyle/>
                    <a:p>
                      <a:r>
                        <a:rPr lang="en-IN" dirty="0">
                          <a:latin typeface="Times New Roman" panose="02020603050405020304" pitchFamily="18" charset="0"/>
                          <a:cs typeface="Times New Roman" panose="02020603050405020304" pitchFamily="18" charset="0"/>
                        </a:rPr>
                        <a:t>PO 9</a:t>
                      </a:r>
                    </a:p>
                  </a:txBody>
                  <a:tcPr/>
                </a:tc>
                <a:tc>
                  <a:txBody>
                    <a:bodyPr/>
                    <a:lstStyle/>
                    <a:p>
                      <a:r>
                        <a:rPr lang="en-IN" dirty="0">
                          <a:latin typeface="Times New Roman" panose="02020603050405020304" pitchFamily="18" charset="0"/>
                          <a:cs typeface="Times New Roman" panose="02020603050405020304" pitchFamily="18" charset="0"/>
                        </a:rPr>
                        <a:t>PO 10</a:t>
                      </a:r>
                    </a:p>
                  </a:txBody>
                  <a:tcPr/>
                </a:tc>
                <a:tc>
                  <a:txBody>
                    <a:bodyPr/>
                    <a:lstStyle/>
                    <a:p>
                      <a:r>
                        <a:rPr lang="en-IN" dirty="0">
                          <a:latin typeface="Times New Roman" panose="02020603050405020304" pitchFamily="18" charset="0"/>
                          <a:cs typeface="Times New Roman" panose="02020603050405020304" pitchFamily="18" charset="0"/>
                        </a:rPr>
                        <a:t>PO 11</a:t>
                      </a:r>
                    </a:p>
                  </a:txBody>
                  <a:tcPr/>
                </a:tc>
                <a:tc>
                  <a:txBody>
                    <a:bodyPr/>
                    <a:lstStyle/>
                    <a:p>
                      <a:r>
                        <a:rPr lang="en-IN" dirty="0">
                          <a:latin typeface="Times New Roman" panose="02020603050405020304" pitchFamily="18" charset="0"/>
                          <a:cs typeface="Times New Roman" panose="02020603050405020304" pitchFamily="18" charset="0"/>
                        </a:rPr>
                        <a:t>PO 12</a:t>
                      </a:r>
                    </a:p>
                  </a:txBody>
                  <a:tcPr/>
                </a:tc>
                <a:extLst>
                  <a:ext uri="{0D108BD9-81ED-4DB2-BD59-A6C34878D82A}">
                    <a16:rowId xmlns:a16="http://schemas.microsoft.com/office/drawing/2014/main" val="10000"/>
                  </a:ext>
                </a:extLst>
              </a:tr>
              <a:tr h="610783">
                <a:tc>
                  <a:txBody>
                    <a:bodyPr/>
                    <a:lstStyle/>
                    <a:p>
                      <a:r>
                        <a:rPr lang="en-IN" b="1" dirty="0">
                          <a:latin typeface="Times New Roman" panose="02020603050405020304" pitchFamily="18" charset="0"/>
                          <a:cs typeface="Times New Roman" panose="02020603050405020304" pitchFamily="18" charset="0"/>
                        </a:rPr>
                        <a:t>CO 1</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tc>
                  <a:txBody>
                    <a:bodyPr/>
                    <a:lstStyle/>
                    <a:p>
                      <a:r>
                        <a:rPr lang="en-IN" dirty="0"/>
                        <a:t>3</a:t>
                      </a:r>
                    </a:p>
                  </a:txBody>
                  <a:tcPr/>
                </a:tc>
                <a:tc>
                  <a:txBody>
                    <a:bodyPr/>
                    <a:lstStyle/>
                    <a:p>
                      <a:r>
                        <a:rPr lang="en-IN" dirty="0"/>
                        <a:t>2</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tc>
                  <a:txBody>
                    <a:bodyPr/>
                    <a:lstStyle/>
                    <a:p>
                      <a:r>
                        <a:rPr lang="en-IN" dirty="0"/>
                        <a:t>2</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extLst>
                  <a:ext uri="{0D108BD9-81ED-4DB2-BD59-A6C34878D82A}">
                    <a16:rowId xmlns:a16="http://schemas.microsoft.com/office/drawing/2014/main" val="10001"/>
                  </a:ext>
                </a:extLst>
              </a:tr>
              <a:tr h="610783">
                <a:tc>
                  <a:txBody>
                    <a:bodyPr/>
                    <a:lstStyle/>
                    <a:p>
                      <a:r>
                        <a:rPr lang="en-IN" b="1" dirty="0">
                          <a:latin typeface="Times New Roman" panose="02020603050405020304" pitchFamily="18" charset="0"/>
                          <a:cs typeface="Times New Roman" panose="02020603050405020304" pitchFamily="18" charset="0"/>
                        </a:rPr>
                        <a:t>CO 2</a:t>
                      </a:r>
                    </a:p>
                  </a:txBody>
                  <a:tcPr/>
                </a:tc>
                <a:tc>
                  <a:txBody>
                    <a:bodyPr/>
                    <a:lstStyle/>
                    <a:p>
                      <a:r>
                        <a:rPr lang="en-US" dirty="0"/>
                        <a:t>1</a:t>
                      </a:r>
                      <a:endParaRPr lang="en-IN" dirty="0"/>
                    </a:p>
                  </a:txBody>
                  <a:tcPr/>
                </a:tc>
                <a:tc>
                  <a:txBody>
                    <a:bodyPr/>
                    <a:lstStyle/>
                    <a:p>
                      <a:endParaRPr lang="en-IN" dirty="0"/>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US" dirty="0"/>
                        <a:t>2</a:t>
                      </a:r>
                      <a:endParaRPr lang="en-IN" dirty="0"/>
                    </a:p>
                  </a:txBody>
                  <a:tcPr/>
                </a:tc>
                <a:tc>
                  <a:txBody>
                    <a:bodyPr/>
                    <a:lstStyle/>
                    <a:p>
                      <a:endParaRPr lang="en-IN" dirty="0"/>
                    </a:p>
                  </a:txBody>
                  <a:tcPr/>
                </a:tc>
                <a:tc>
                  <a:txBody>
                    <a:bodyPr/>
                    <a:lstStyle/>
                    <a:p>
                      <a:endParaRPr lang="en-IN" dirty="0"/>
                    </a:p>
                  </a:txBody>
                  <a:tcPr/>
                </a:tc>
                <a:tc>
                  <a:txBody>
                    <a:bodyPr/>
                    <a:lstStyle/>
                    <a:p>
                      <a:r>
                        <a:rPr lang="en-IN" dirty="0"/>
                        <a:t>3</a:t>
                      </a:r>
                    </a:p>
                  </a:txBody>
                  <a:tcPr/>
                </a:tc>
                <a:tc>
                  <a:txBody>
                    <a:bodyPr/>
                    <a:lstStyle/>
                    <a:p>
                      <a:endParaRPr lang="en-IN"/>
                    </a:p>
                  </a:txBody>
                  <a:tcPr/>
                </a:tc>
                <a:tc>
                  <a:txBody>
                    <a:bodyPr/>
                    <a:lstStyle/>
                    <a:p>
                      <a:r>
                        <a:rPr lang="en-IN" dirty="0"/>
                        <a:t>2</a:t>
                      </a:r>
                    </a:p>
                  </a:txBody>
                  <a:tcPr/>
                </a:tc>
                <a:tc>
                  <a:txBody>
                    <a:bodyPr/>
                    <a:lstStyle/>
                    <a:p>
                      <a:endParaRPr lang="en-IN" dirty="0"/>
                    </a:p>
                  </a:txBody>
                  <a:tcPr/>
                </a:tc>
                <a:extLst>
                  <a:ext uri="{0D108BD9-81ED-4DB2-BD59-A6C34878D82A}">
                    <a16:rowId xmlns:a16="http://schemas.microsoft.com/office/drawing/2014/main" val="10002"/>
                  </a:ext>
                </a:extLst>
              </a:tr>
              <a:tr h="610783">
                <a:tc>
                  <a:txBody>
                    <a:bodyPr/>
                    <a:lstStyle/>
                    <a:p>
                      <a:r>
                        <a:rPr lang="en-IN" b="1" dirty="0">
                          <a:latin typeface="Times New Roman" panose="02020603050405020304" pitchFamily="18" charset="0"/>
                          <a:cs typeface="Times New Roman" panose="02020603050405020304" pitchFamily="18" charset="0"/>
                        </a:rPr>
                        <a:t>CO 3</a:t>
                      </a:r>
                    </a:p>
                  </a:txBody>
                  <a:tcPr/>
                </a:tc>
                <a:tc>
                  <a:txBody>
                    <a:bodyPr/>
                    <a:lstStyle/>
                    <a:p>
                      <a:r>
                        <a:rPr lang="en-US" dirty="0"/>
                        <a:t>2</a:t>
                      </a:r>
                      <a:endParaRPr lang="en-IN" dirty="0"/>
                    </a:p>
                  </a:txBody>
                  <a:tcPr/>
                </a:tc>
                <a:tc>
                  <a:txBody>
                    <a:bodyPr/>
                    <a:lstStyle/>
                    <a:p>
                      <a:r>
                        <a:rPr lang="en-IN" dirty="0"/>
                        <a:t>2</a:t>
                      </a:r>
                    </a:p>
                  </a:txBody>
                  <a:tcPr/>
                </a:tc>
                <a:tc>
                  <a:txBody>
                    <a:bodyPr/>
                    <a:lstStyle/>
                    <a:p>
                      <a:r>
                        <a:rPr lang="en-IN" dirty="0"/>
                        <a:t>3</a:t>
                      </a:r>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r>
                        <a:rPr lang="en-IN" dirty="0"/>
                        <a:t>3</a:t>
                      </a:r>
                    </a:p>
                  </a:txBody>
                  <a:tcPr/>
                </a:tc>
                <a:tc>
                  <a:txBody>
                    <a:bodyPr/>
                    <a:lstStyle/>
                    <a:p>
                      <a:r>
                        <a:rPr lang="en-IN" dirty="0"/>
                        <a:t>3</a:t>
                      </a:r>
                    </a:p>
                  </a:txBody>
                  <a:tcPr/>
                </a:tc>
                <a:tc>
                  <a:txBody>
                    <a:bodyPr/>
                    <a:lstStyle/>
                    <a:p>
                      <a:endParaRPr lang="en-IN"/>
                    </a:p>
                  </a:txBody>
                  <a:tcPr/>
                </a:tc>
                <a:tc>
                  <a:txBody>
                    <a:bodyPr/>
                    <a:lstStyle/>
                    <a:p>
                      <a:r>
                        <a:rPr lang="en-IN" dirty="0"/>
                        <a:t>3</a:t>
                      </a:r>
                    </a:p>
                  </a:txBody>
                  <a:tcPr/>
                </a:tc>
                <a:tc>
                  <a:txBody>
                    <a:bodyPr/>
                    <a:lstStyle/>
                    <a:p>
                      <a:r>
                        <a:rPr lang="en-IN" dirty="0"/>
                        <a:t>3</a:t>
                      </a:r>
                    </a:p>
                  </a:txBody>
                  <a:tcPr/>
                </a:tc>
                <a:extLst>
                  <a:ext uri="{0D108BD9-81ED-4DB2-BD59-A6C34878D82A}">
                    <a16:rowId xmlns:a16="http://schemas.microsoft.com/office/drawing/2014/main" val="10003"/>
                  </a:ext>
                </a:extLst>
              </a:tr>
              <a:tr h="610783">
                <a:tc>
                  <a:txBody>
                    <a:bodyPr/>
                    <a:lstStyle/>
                    <a:p>
                      <a:r>
                        <a:rPr lang="en-IN" b="1" dirty="0">
                          <a:latin typeface="Times New Roman" panose="02020603050405020304" pitchFamily="18" charset="0"/>
                          <a:cs typeface="Times New Roman" panose="02020603050405020304" pitchFamily="18" charset="0"/>
                        </a:rPr>
                        <a:t>CO 4</a:t>
                      </a:r>
                    </a:p>
                  </a:txBody>
                  <a:tcPr/>
                </a:tc>
                <a:tc>
                  <a:txBody>
                    <a:bodyPr/>
                    <a:lstStyle/>
                    <a:p>
                      <a:r>
                        <a:rPr lang="en-US" dirty="0"/>
                        <a:t>1</a:t>
                      </a:r>
                      <a:endParaRPr lang="en-IN" dirty="0"/>
                    </a:p>
                  </a:txBody>
                  <a:tcPr/>
                </a:tc>
                <a:tc>
                  <a:txBody>
                    <a:bodyPr/>
                    <a:lstStyle/>
                    <a:p>
                      <a:r>
                        <a:rPr lang="en-IN" dirty="0"/>
                        <a:t>3</a:t>
                      </a:r>
                    </a:p>
                  </a:txBody>
                  <a:tcPr/>
                </a:tc>
                <a:tc>
                  <a:txBody>
                    <a:bodyPr/>
                    <a:lstStyle/>
                    <a:p>
                      <a:r>
                        <a:rPr lang="en-IN" dirty="0"/>
                        <a:t>3</a:t>
                      </a:r>
                    </a:p>
                  </a:txBody>
                  <a:tcPr/>
                </a:tc>
                <a:tc>
                  <a:txBody>
                    <a:bodyPr/>
                    <a:lstStyle/>
                    <a:p>
                      <a:endParaRPr lang="en-IN" dirty="0"/>
                    </a:p>
                  </a:txBody>
                  <a:tcPr/>
                </a:tc>
                <a:tc>
                  <a:txBody>
                    <a:bodyPr/>
                    <a:lstStyle/>
                    <a:p>
                      <a:r>
                        <a:rPr lang="en-US" dirty="0"/>
                        <a:t>2</a:t>
                      </a:r>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extLst>
                  <a:ext uri="{0D108BD9-81ED-4DB2-BD59-A6C34878D82A}">
                    <a16:rowId xmlns:a16="http://schemas.microsoft.com/office/drawing/2014/main" val="10004"/>
                  </a:ext>
                </a:extLst>
              </a:tr>
              <a:tr h="610783">
                <a:tc>
                  <a:txBody>
                    <a:bodyPr/>
                    <a:lstStyle/>
                    <a:p>
                      <a:r>
                        <a:rPr lang="en-IN" b="1" dirty="0">
                          <a:latin typeface="Times New Roman" panose="02020603050405020304" pitchFamily="18" charset="0"/>
                          <a:cs typeface="Times New Roman" panose="02020603050405020304" pitchFamily="18" charset="0"/>
                        </a:rPr>
                        <a:t>CO 5</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2</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extLst>
                  <a:ext uri="{0D108BD9-81ED-4DB2-BD59-A6C34878D82A}">
                    <a16:rowId xmlns:a16="http://schemas.microsoft.com/office/drawing/2014/main" val="10005"/>
                  </a:ext>
                </a:extLst>
              </a:tr>
              <a:tr h="610783">
                <a:tc>
                  <a:txBody>
                    <a:bodyPr/>
                    <a:lstStyle/>
                    <a:p>
                      <a:pPr marL="0" marR="0" indent="0" algn="l" defTabSz="914400" rtl="0" eaLnBrk="1" fontAlgn="auto" latinLnBrk="0" hangingPunct="1">
                        <a:lnSpc>
                          <a:spcPct val="100000"/>
                        </a:lnSpc>
                        <a:spcBef>
                          <a:spcPts val="0"/>
                        </a:spcBef>
                        <a:spcAft>
                          <a:spcPts val="0"/>
                        </a:spcAft>
                        <a:buSzPct val="100000"/>
                        <a:buFontTx/>
                        <a:buNone/>
                      </a:pPr>
                      <a:r>
                        <a:rPr lang="en-IN" b="1" dirty="0">
                          <a:latin typeface="Times New Roman" panose="02020603050405020304" pitchFamily="18" charset="0"/>
                          <a:cs typeface="Times New Roman" panose="02020603050405020304" pitchFamily="18" charset="0"/>
                        </a:rPr>
                        <a:t>CO 6</a:t>
                      </a:r>
                    </a:p>
                  </a:txBody>
                  <a:tcPr/>
                </a:tc>
                <a:tc>
                  <a:txBody>
                    <a:bodyPr/>
                    <a:lstStyle/>
                    <a:p>
                      <a:r>
                        <a:rPr lang="en-US" dirty="0"/>
                        <a:t>2</a:t>
                      </a:r>
                      <a:endParaRPr lang="en-IN" dirty="0"/>
                    </a:p>
                  </a:txBody>
                  <a:tcPr/>
                </a:tc>
                <a:tc>
                  <a:txBody>
                    <a:bodyPr/>
                    <a:lstStyle/>
                    <a:p>
                      <a:r>
                        <a:rPr lang="en-US" dirty="0"/>
                        <a:t>3</a:t>
                      </a:r>
                      <a:endParaRPr lang="en-IN" dirty="0"/>
                    </a:p>
                  </a:txBody>
                  <a:tcPr/>
                </a:tc>
                <a:tc>
                  <a:txBody>
                    <a:bodyPr/>
                    <a:lstStyle/>
                    <a:p>
                      <a:r>
                        <a:rPr lang="en-US" dirty="0"/>
                        <a:t>1</a:t>
                      </a:r>
                      <a:endParaRPr lang="en-IN" dirty="0"/>
                    </a:p>
                  </a:txBody>
                  <a:tcPr/>
                </a:tc>
                <a:tc>
                  <a:txBody>
                    <a:bodyPr/>
                    <a:lstStyle/>
                    <a:p>
                      <a:endParaRPr lang="en-IN" dirty="0"/>
                    </a:p>
                  </a:txBody>
                  <a:tcPr/>
                </a:tc>
                <a:tc>
                  <a:txBody>
                    <a:bodyPr/>
                    <a:lstStyle/>
                    <a:p>
                      <a:r>
                        <a:rPr lang="en-US" dirty="0"/>
                        <a:t>3</a:t>
                      </a: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r>
                        <a:rPr lang="en-IN" dirty="0"/>
                        <a:t>3</a:t>
                      </a:r>
                    </a:p>
                  </a:txBody>
                  <a:tcPr/>
                </a:tc>
                <a:tc>
                  <a:txBody>
                    <a:bodyPr/>
                    <a:lstStyle/>
                    <a:p>
                      <a:r>
                        <a:rPr lang="en-IN" dirty="0"/>
                        <a:t>2</a:t>
                      </a:r>
                    </a:p>
                  </a:txBody>
                  <a:tcPr/>
                </a:tc>
                <a:tc>
                  <a:txBody>
                    <a:bodyPr/>
                    <a:lstStyle/>
                    <a:p>
                      <a:endParaRPr lang="en-IN" dirty="0"/>
                    </a:p>
                  </a:txBody>
                  <a:tcPr/>
                </a:tc>
                <a:tc>
                  <a:txBody>
                    <a:bodyPr/>
                    <a:lstStyle/>
                    <a:p>
                      <a:r>
                        <a:rPr lang="en-IN" dirty="0"/>
                        <a:t>3</a:t>
                      </a:r>
                    </a:p>
                  </a:txBody>
                  <a:tcPr/>
                </a:tc>
                <a:extLst>
                  <a:ext uri="{0D108BD9-81ED-4DB2-BD59-A6C34878D82A}">
                    <a16:rowId xmlns:a16="http://schemas.microsoft.com/office/drawing/2014/main" val="10006"/>
                  </a:ext>
                </a:extLst>
              </a:tr>
              <a:tr h="1001869">
                <a:tc gridSpan="13">
                  <a:txBody>
                    <a:bodyPr/>
                    <a:lstStyle/>
                    <a:p>
                      <a:r>
                        <a:rPr lang="en-IN" sz="1600" b="1" dirty="0">
                          <a:latin typeface="Times New Roman" panose="02020603050405020304" pitchFamily="18" charset="0"/>
                          <a:cs typeface="Times New Roman" panose="02020603050405020304" pitchFamily="18" charset="0"/>
                        </a:rPr>
                        <a:t>Strength</a:t>
                      </a:r>
                      <a:r>
                        <a:rPr lang="en-IN" sz="1600" b="1" baseline="0" dirty="0">
                          <a:latin typeface="Times New Roman" panose="02020603050405020304" pitchFamily="18" charset="0"/>
                          <a:cs typeface="Times New Roman" panose="02020603050405020304" pitchFamily="18" charset="0"/>
                        </a:rPr>
                        <a:t> of Correlation: </a:t>
                      </a:r>
                    </a:p>
                    <a:p>
                      <a:endParaRPr lang="en-IN" sz="1600" b="1" baseline="0" dirty="0">
                        <a:latin typeface="Times New Roman" panose="02020603050405020304" pitchFamily="18" charset="0"/>
                        <a:cs typeface="Times New Roman" panose="02020603050405020304" pitchFamily="18" charset="0"/>
                      </a:endParaRPr>
                    </a:p>
                    <a:p>
                      <a:r>
                        <a:rPr lang="en-IN" sz="1600" b="1" dirty="0">
                          <a:latin typeface="Times New Roman" panose="02020603050405020304" pitchFamily="18" charset="0"/>
                          <a:cs typeface="Times New Roman" panose="02020603050405020304" pitchFamily="18" charset="0"/>
                        </a:rPr>
                        <a:t>High: 3                                                                                 Medium: 2                                                                                              Low: 1</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bl>
          </a:graphicData>
        </a:graphic>
      </p:graphicFrame>
      <p:cxnSp>
        <p:nvCxnSpPr>
          <p:cNvPr id="2" name="Straight Connector 1"/>
          <p:cNvCxnSpPr/>
          <p:nvPr/>
        </p:nvCxnSpPr>
        <p:spPr>
          <a:xfrm>
            <a:off x="753018" y="662863"/>
            <a:ext cx="11115675" cy="2794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0" name="Picture 2"/>
          <p:cNvPicPr>
            <a:picLocks noChangeAspect="1" noChangeArrowheads="1"/>
          </p:cNvPicPr>
          <p:nvPr/>
        </p:nvPicPr>
        <p:blipFill>
          <a:blip r:embed="rId2"/>
          <a:srcRect/>
          <a:stretch>
            <a:fillRect/>
          </a:stretch>
        </p:blipFill>
        <p:spPr bwMode="auto">
          <a:xfrm>
            <a:off x="258040" y="0"/>
            <a:ext cx="8922383" cy="3676261"/>
          </a:xfrm>
          <a:prstGeom prst="rect">
            <a:avLst/>
          </a:prstGeom>
          <a:noFill/>
          <a:ln>
            <a:noFill/>
          </a:ln>
          <a:effectLst/>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Content Placeholder 2"/>
          <p:cNvSpPr>
            <a:spLocks noGrp="1"/>
          </p:cNvSpPr>
          <p:nvPr>
            <p:ph idx="1"/>
          </p:nvPr>
        </p:nvSpPr>
        <p:spPr>
          <a:xfrm>
            <a:off x="1222310" y="1018025"/>
            <a:ext cx="10139386" cy="5552591"/>
          </a:xfrm>
        </p:spPr>
        <p:txBody>
          <a:bodyPr>
            <a:noAutofit/>
          </a:bodyPr>
          <a:lstStyle/>
          <a:p>
            <a:pPr algn="just" fontAlgn="auto">
              <a:lnSpc>
                <a:spcPct val="150000"/>
              </a:lnSpc>
              <a:buClr>
                <a:srgbClr val="000000"/>
              </a:buClr>
              <a:buFont typeface="Wingdings" panose="05000000000000000000" charset="0"/>
              <a:buChar char=""/>
            </a:pPr>
            <a:r>
              <a:rPr lang="en-US" sz="2000" dirty="0">
                <a:solidFill>
                  <a:schemeClr val="tx1"/>
                </a:solidFill>
                <a:latin typeface="Times New Roman" panose="02020603050405020304" pitchFamily="18" charset="0"/>
                <a:cs typeface="Times New Roman" panose="02020603050405020304" pitchFamily="18" charset="0"/>
                <a:sym typeface="+mn-ea"/>
              </a:rPr>
              <a:t>Phishing via URLs (Uniform Resource Locators) is one of the most common types, and its primary goal is to steal the data from the user when the user accesses the malicious website. </a:t>
            </a:r>
          </a:p>
          <a:p>
            <a:pPr algn="just" fontAlgn="auto">
              <a:lnSpc>
                <a:spcPct val="150000"/>
              </a:lnSpc>
              <a:buClr>
                <a:srgbClr val="000000"/>
              </a:buClr>
              <a:buFont typeface="Wingdings" panose="05000000000000000000" charset="0"/>
              <a:buChar char=""/>
            </a:pPr>
            <a:r>
              <a:rPr lang="en-US" sz="2000" dirty="0">
                <a:solidFill>
                  <a:schemeClr val="tx1"/>
                </a:solidFill>
                <a:latin typeface="Times New Roman" panose="02020603050405020304" pitchFamily="18" charset="0"/>
                <a:cs typeface="Times New Roman" panose="02020603050405020304" pitchFamily="18" charset="0"/>
                <a:sym typeface="+mn-ea"/>
              </a:rPr>
              <a:t>A URL is a website address that represents the location of a website on a network and the means of gaining access to it.</a:t>
            </a:r>
          </a:p>
          <a:p>
            <a:pPr algn="just" fontAlgn="auto">
              <a:lnSpc>
                <a:spcPct val="150000"/>
              </a:lnSpc>
              <a:buClr>
                <a:srgbClr val="000000"/>
              </a:buClr>
              <a:buFont typeface="Wingdings" panose="05000000000000000000" charset="0"/>
              <a:buChar char=""/>
            </a:pPr>
            <a:r>
              <a:rPr lang="en-US" sz="2000" dirty="0">
                <a:solidFill>
                  <a:schemeClr val="tx1"/>
                </a:solidFill>
                <a:latin typeface="Times New Roman" panose="02020603050405020304" pitchFamily="18" charset="0"/>
                <a:cs typeface="Times New Roman" panose="02020603050405020304" pitchFamily="18" charset="0"/>
                <a:sym typeface="+mn-ea"/>
              </a:rPr>
              <a:t>The increasing use of the Internet has led to a new way of stealing data, known as cybercrime. </a:t>
            </a:r>
          </a:p>
          <a:p>
            <a:pPr algn="just" fontAlgn="auto">
              <a:lnSpc>
                <a:spcPct val="150000"/>
              </a:lnSpc>
              <a:buClr>
                <a:srgbClr val="000000"/>
              </a:buClr>
              <a:buFont typeface="Wingdings" panose="05000000000000000000" charset="0"/>
              <a:buChar char=""/>
            </a:pPr>
            <a:r>
              <a:rPr lang="en-US" sz="2000" dirty="0">
                <a:solidFill>
                  <a:schemeClr val="tx1"/>
                </a:solidFill>
                <a:latin typeface="Times New Roman" panose="02020603050405020304" pitchFamily="18" charset="0"/>
                <a:cs typeface="Times New Roman" panose="02020603050405020304" pitchFamily="18" charset="0"/>
                <a:sym typeface="+mn-ea"/>
              </a:rPr>
              <a:t>This work aims to provide a solution for detecting such websites with the help of machine learning algorithms.</a:t>
            </a:r>
          </a:p>
          <a:p>
            <a:pPr marL="457200" marR="721360" lvl="1" indent="0" algn="just">
              <a:lnSpc>
                <a:spcPct val="170000"/>
              </a:lnSpc>
              <a:spcBef>
                <a:spcPts val="10"/>
              </a:spcBef>
              <a:spcAft>
                <a:spcPts val="0"/>
              </a:spcAft>
              <a:buSzPts val="1200"/>
              <a:buFont typeface="Wingdings" panose="05000000000000000000" pitchFamily="2" charset="2"/>
              <a:buNone/>
              <a:tabLst>
                <a:tab pos="661035" algn="l"/>
              </a:tabLst>
            </a:pPr>
            <a:endParaRPr lang="en-US" sz="2000" dirty="0">
              <a:solidFill>
                <a:schemeClr val="tx1">
                  <a:lumMod val="85000"/>
                  <a:lumOff val="15000"/>
                </a:schemeClr>
              </a:solidFill>
              <a:effectLst/>
              <a:latin typeface="Times New Roman" panose="02020603050405020304" pitchFamily="18" charset="0"/>
              <a:ea typeface="Wingdings" panose="05000000000000000000" pitchFamily="2" charset="2"/>
              <a:cs typeface="Wingdings" panose="05000000000000000000" pitchFamily="2" charset="2"/>
            </a:endParaRPr>
          </a:p>
          <a:p>
            <a:pPr marL="457200" marR="721360" lvl="1" indent="0" algn="just">
              <a:lnSpc>
                <a:spcPct val="170000"/>
              </a:lnSpc>
              <a:spcBef>
                <a:spcPts val="10"/>
              </a:spcBef>
              <a:spcAft>
                <a:spcPts val="0"/>
              </a:spcAft>
              <a:buSzPts val="1200"/>
              <a:buFont typeface="Wingdings" panose="05000000000000000000" pitchFamily="2" charset="2"/>
              <a:buNone/>
              <a:tabLst>
                <a:tab pos="661035" algn="l"/>
              </a:tabLst>
            </a:pPr>
            <a:endParaRPr lang="en-US" sz="2000" dirty="0">
              <a:solidFill>
                <a:schemeClr val="tx1">
                  <a:lumMod val="85000"/>
                  <a:lumOff val="15000"/>
                </a:schemeClr>
              </a:solidFill>
              <a:effectLst/>
              <a:latin typeface="Times New Roman" panose="02020603050405020304" pitchFamily="18" charset="0"/>
              <a:ea typeface="Wingdings" panose="05000000000000000000" pitchFamily="2" charset="2"/>
              <a:cs typeface="Wingdings" panose="05000000000000000000" pitchFamily="2" charset="2"/>
            </a:endParaRPr>
          </a:p>
        </p:txBody>
      </p:sp>
      <p:cxnSp>
        <p:nvCxnSpPr>
          <p:cNvPr id="2" name="Straight Connector 1">
            <a:extLst>
              <a:ext uri="{FF2B5EF4-FFF2-40B4-BE49-F238E27FC236}">
                <a16:creationId xmlns:a16="http://schemas.microsoft.com/office/drawing/2014/main" id="{39F89F21-15B2-6556-08FD-12BC93D22054}"/>
              </a:ext>
            </a:extLst>
          </p:cNvPr>
          <p:cNvCxnSpPr/>
          <p:nvPr/>
        </p:nvCxnSpPr>
        <p:spPr>
          <a:xfrm>
            <a:off x="1625455" y="795240"/>
            <a:ext cx="8717872" cy="0"/>
          </a:xfrm>
          <a:prstGeom prst="line">
            <a:avLst/>
          </a:prstGeom>
        </p:spPr>
        <p:style>
          <a:lnRef idx="1">
            <a:schemeClr val="dk1"/>
          </a:lnRef>
          <a:fillRef idx="0">
            <a:schemeClr val="dk1"/>
          </a:fillRef>
          <a:effectRef idx="0">
            <a:schemeClr val="dk1"/>
          </a:effectRef>
          <a:fontRef idx="minor">
            <a:schemeClr val="tx1"/>
          </a:fontRef>
        </p:style>
      </p:cxnSp>
      <p:sp>
        <p:nvSpPr>
          <p:cNvPr id="4" name="Title 1">
            <a:extLst>
              <a:ext uri="{FF2B5EF4-FFF2-40B4-BE49-F238E27FC236}">
                <a16:creationId xmlns:a16="http://schemas.microsoft.com/office/drawing/2014/main" id="{4003ABB9-045F-3786-742F-19B2847E326A}"/>
              </a:ext>
            </a:extLst>
          </p:cNvPr>
          <p:cNvSpPr txBox="1">
            <a:spLocks/>
          </p:cNvSpPr>
          <p:nvPr/>
        </p:nvSpPr>
        <p:spPr>
          <a:xfrm>
            <a:off x="-111609" y="176676"/>
            <a:ext cx="12192000" cy="618564"/>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2800" b="1" dirty="0">
                <a:solidFill>
                  <a:srgbClr val="FF0000"/>
                </a:solidFill>
                <a:latin typeface="Times New Roman" panose="02020603050405020304" pitchFamily="18" charset="0"/>
                <a:cs typeface="Times New Roman" panose="02020603050405020304" pitchFamily="18" charset="0"/>
              </a:rPr>
              <a:t>INTRODUCTION</a:t>
            </a:r>
            <a:endParaRPr lang="en-IN" sz="2800" b="1" dirty="0">
              <a:solidFill>
                <a:srgbClr val="FF3399"/>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Content Placeholder 2"/>
          <p:cNvSpPr>
            <a:spLocks noGrp="1"/>
          </p:cNvSpPr>
          <p:nvPr>
            <p:ph idx="1"/>
          </p:nvPr>
        </p:nvSpPr>
        <p:spPr>
          <a:xfrm>
            <a:off x="1597454" y="1205004"/>
            <a:ext cx="9074125" cy="2223996"/>
          </a:xfrm>
        </p:spPr>
        <p:txBody>
          <a:bodyPr>
            <a:normAutofit/>
          </a:bodyPr>
          <a:lstStyle/>
          <a:p>
            <a:pPr marL="0" indent="0">
              <a:lnSpc>
                <a:spcPct val="150000"/>
              </a:lnSpc>
              <a:buNone/>
            </a:pPr>
            <a:endParaRPr lang="en-US" sz="2000" dirty="0">
              <a:solidFill>
                <a:schemeClr val="tx1"/>
              </a:solidFill>
              <a:effectLst/>
              <a:latin typeface="Times New Roman" panose="02020603050405020304" pitchFamily="18" charset="0"/>
              <a:ea typeface="Wingdings" panose="05000000000000000000" pitchFamily="2" charset="2"/>
              <a:cs typeface="Wingdings" panose="05000000000000000000" pitchFamily="2" charset="2"/>
            </a:endParaRPr>
          </a:p>
          <a:p>
            <a:pPr algn="just">
              <a:lnSpc>
                <a:spcPct val="100000"/>
              </a:lnSpc>
              <a:buClr>
                <a:srgbClr val="000000"/>
              </a:buClr>
              <a:buFont typeface="Wingdings" panose="05000000000000000000" pitchFamily="2" charset="2"/>
              <a:buChar char="Ø"/>
            </a:pPr>
            <a:r>
              <a:rPr lang="en-US" altLang="zh-CN" sz="2000" dirty="0">
                <a:solidFill>
                  <a:srgbClr val="0D0D0D"/>
                </a:solidFill>
                <a:latin typeface="Times New Roman" panose="02020603050405020304" pitchFamily="18" charset="0"/>
                <a:sym typeface="+mn-ea"/>
              </a:rPr>
              <a:t>Detecting suspicious websites and detecting if they are phishing or not?</a:t>
            </a:r>
            <a:endParaRPr lang="en-US" altLang="zh-CN" sz="2000" dirty="0">
              <a:solidFill>
                <a:srgbClr val="0D0D0D"/>
              </a:solidFill>
              <a:latin typeface="Times New Roman" panose="02020603050405020304" pitchFamily="18" charset="0"/>
            </a:endParaRPr>
          </a:p>
          <a:p>
            <a:pPr>
              <a:lnSpc>
                <a:spcPct val="100000"/>
              </a:lnSpc>
              <a:buClr>
                <a:srgbClr val="000000"/>
              </a:buClr>
              <a:buFont typeface="Wingdings" panose="05000000000000000000" charset="0"/>
              <a:buChar char=""/>
            </a:pPr>
            <a:endParaRPr lang="en-IN" sz="2000" dirty="0">
              <a:solidFill>
                <a:schemeClr val="tx1"/>
              </a:solidFill>
            </a:endParaRPr>
          </a:p>
        </p:txBody>
      </p:sp>
      <p:cxnSp>
        <p:nvCxnSpPr>
          <p:cNvPr id="3" name="Straight Connector 2"/>
          <p:cNvCxnSpPr/>
          <p:nvPr/>
        </p:nvCxnSpPr>
        <p:spPr>
          <a:xfrm>
            <a:off x="1767276" y="1075765"/>
            <a:ext cx="8904303" cy="0"/>
          </a:xfrm>
          <a:prstGeom prst="line">
            <a:avLst/>
          </a:prstGeom>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98384F04-946D-38D6-B25F-C222A2F5BEB7}"/>
              </a:ext>
            </a:extLst>
          </p:cNvPr>
          <p:cNvSpPr txBox="1">
            <a:spLocks/>
          </p:cNvSpPr>
          <p:nvPr/>
        </p:nvSpPr>
        <p:spPr>
          <a:xfrm>
            <a:off x="-149290" y="315505"/>
            <a:ext cx="12192000" cy="618564"/>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2800" b="1" dirty="0">
                <a:solidFill>
                  <a:srgbClr val="FF0000"/>
                </a:solidFill>
                <a:latin typeface="Times New Roman" panose="02020603050405020304" pitchFamily="18" charset="0"/>
                <a:cs typeface="Times New Roman" panose="02020603050405020304" pitchFamily="18" charset="0"/>
              </a:rPr>
              <a:t>PROBLEM STATEMENT</a:t>
            </a:r>
            <a:endParaRPr lang="en-IN" sz="2800" b="1" dirty="0">
              <a:solidFill>
                <a:srgbClr val="FF3399"/>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1" name="Title 1"/>
          <p:cNvSpPr>
            <a:spLocks noGrp="1"/>
          </p:cNvSpPr>
          <p:nvPr>
            <p:ph type="title"/>
          </p:nvPr>
        </p:nvSpPr>
        <p:spPr>
          <a:xfrm>
            <a:off x="-251926" y="219740"/>
            <a:ext cx="12192000" cy="727970"/>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OBJECTIVE</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1048622" name="Content Placeholder 2"/>
          <p:cNvSpPr>
            <a:spLocks noGrp="1"/>
          </p:cNvSpPr>
          <p:nvPr>
            <p:ph idx="1"/>
          </p:nvPr>
        </p:nvSpPr>
        <p:spPr>
          <a:xfrm>
            <a:off x="1597598" y="1411932"/>
            <a:ext cx="9548153" cy="3337050"/>
          </a:xfrm>
        </p:spPr>
        <p:txBody>
          <a:bodyPr>
            <a:normAutofit/>
          </a:bodyPr>
          <a:lstStyle/>
          <a:p>
            <a:pPr algn="just">
              <a:lnSpc>
                <a:spcPct val="120000"/>
              </a:lnSpc>
              <a:buClr>
                <a:srgbClr val="000000"/>
              </a:buClr>
              <a:buFont typeface="Wingdings" panose="05000000000000000000" pitchFamily="2" charset="2"/>
              <a:buChar char="Ø"/>
            </a:pPr>
            <a:r>
              <a:rPr lang="en-US" altLang="zh-CN" sz="2000" dirty="0">
                <a:solidFill>
                  <a:schemeClr val="tx1"/>
                </a:solidFill>
                <a:latin typeface="Times New Roman" panose="02020603050405020304" pitchFamily="18" charset="0"/>
                <a:cs typeface="Times New Roman" panose="02020603050405020304" pitchFamily="18" charset="0"/>
                <a:sym typeface="+mn-ea"/>
              </a:rPr>
              <a:t>Machine Learning is an effective method for detecting phishin</a:t>
            </a:r>
            <a:r>
              <a:rPr lang="en-US" altLang="zh-CN" sz="2000" b="1" dirty="0">
                <a:solidFill>
                  <a:schemeClr val="tx1"/>
                </a:solidFill>
                <a:latin typeface="Times New Roman" panose="02020603050405020304" pitchFamily="18" charset="0"/>
                <a:cs typeface="Times New Roman" panose="02020603050405020304" pitchFamily="18" charset="0"/>
                <a:sym typeface="+mn-ea"/>
              </a:rPr>
              <a:t>g</a:t>
            </a:r>
            <a:r>
              <a:rPr lang="en-US" altLang="zh-CN" sz="2000" dirty="0">
                <a:solidFill>
                  <a:schemeClr val="tx1"/>
                </a:solidFill>
                <a:latin typeface="Times New Roman" panose="02020603050405020304" pitchFamily="18" charset="0"/>
                <a:cs typeface="Times New Roman" panose="02020603050405020304" pitchFamily="18" charset="0"/>
                <a:sym typeface="+mn-ea"/>
              </a:rPr>
              <a:t>.</a:t>
            </a:r>
            <a:endParaRPr lang="en-US" altLang="zh-CN" sz="2000" dirty="0">
              <a:solidFill>
                <a:schemeClr val="tx1"/>
              </a:solidFill>
              <a:latin typeface="Times New Roman" panose="02020603050405020304" pitchFamily="18" charset="0"/>
              <a:cs typeface="Times New Roman" panose="02020603050405020304" pitchFamily="18" charset="0"/>
            </a:endParaRPr>
          </a:p>
          <a:p>
            <a:pPr algn="just">
              <a:lnSpc>
                <a:spcPct val="120000"/>
              </a:lnSpc>
              <a:buClr>
                <a:srgbClr val="000000"/>
              </a:buClr>
              <a:buFont typeface="Wingdings" panose="05000000000000000000" pitchFamily="2" charset="2"/>
              <a:buChar char="Ø"/>
            </a:pPr>
            <a:r>
              <a:rPr lang="en-US" altLang="zh-CN" sz="2000" dirty="0">
                <a:solidFill>
                  <a:schemeClr val="tx1"/>
                </a:solidFill>
                <a:latin typeface="Times New Roman" panose="02020603050405020304" pitchFamily="18" charset="0"/>
                <a:cs typeface="Times New Roman" panose="02020603050405020304" pitchFamily="18" charset="0"/>
                <a:sym typeface="+mn-ea"/>
              </a:rPr>
              <a:t>It also eliminates the disadvantages of the previous method such as </a:t>
            </a:r>
            <a:r>
              <a:rPr lang="en-US" altLang="zh-CN" sz="2000" dirty="0" err="1">
                <a:solidFill>
                  <a:schemeClr val="tx1"/>
                </a:solidFill>
                <a:latin typeface="Times New Roman" panose="02020603050405020304" pitchFamily="18" charset="0"/>
                <a:cs typeface="Times New Roman" panose="02020603050405020304" pitchFamily="18" charset="0"/>
                <a:sym typeface="+mn-ea"/>
              </a:rPr>
              <a:t>Phishtank</a:t>
            </a:r>
            <a:r>
              <a:rPr lang="en-US" altLang="zh-CN" sz="2000" dirty="0">
                <a:solidFill>
                  <a:schemeClr val="tx1"/>
                </a:solidFill>
                <a:latin typeface="Times New Roman" panose="02020603050405020304" pitchFamily="18" charset="0"/>
                <a:cs typeface="Times New Roman" panose="02020603050405020304" pitchFamily="18" charset="0"/>
                <a:sym typeface="+mn-ea"/>
              </a:rPr>
              <a:t>.</a:t>
            </a:r>
            <a:endParaRPr lang="en-US" altLang="zh-CN" sz="2000" dirty="0">
              <a:solidFill>
                <a:schemeClr val="tx1"/>
              </a:solidFill>
              <a:latin typeface="Times New Roman" panose="02020603050405020304" pitchFamily="18" charset="0"/>
              <a:cs typeface="Times New Roman" panose="02020603050405020304" pitchFamily="18" charset="0"/>
            </a:endParaRPr>
          </a:p>
          <a:p>
            <a:pPr algn="just">
              <a:lnSpc>
                <a:spcPct val="120000"/>
              </a:lnSpc>
              <a:buClr>
                <a:srgbClr val="000000"/>
              </a:buClr>
              <a:buFont typeface="Wingdings" panose="05000000000000000000" pitchFamily="2" charset="2"/>
              <a:buChar char="Ø"/>
            </a:pPr>
            <a:r>
              <a:rPr lang="en-US" altLang="zh-CN" sz="2000" dirty="0">
                <a:solidFill>
                  <a:schemeClr val="tx1"/>
                </a:solidFill>
                <a:latin typeface="Times New Roman" panose="02020603050405020304" pitchFamily="18" charset="0"/>
                <a:cs typeface="Times New Roman" panose="02020603050405020304" pitchFamily="18" charset="0"/>
                <a:sym typeface="+mn-ea"/>
              </a:rPr>
              <a:t>We conducted a review of the literature and suggested a new method for detecting phishing websites using features extraction and a machine learning algorithm.</a:t>
            </a:r>
            <a:endParaRPr lang="en-US" altLang="zh-CN" sz="2000" dirty="0">
              <a:solidFill>
                <a:schemeClr val="tx1"/>
              </a:solidFill>
              <a:latin typeface="Times New Roman" panose="02020603050405020304" pitchFamily="18" charset="0"/>
              <a:cs typeface="Times New Roman" panose="02020603050405020304" pitchFamily="18" charset="0"/>
            </a:endParaRPr>
          </a:p>
          <a:p>
            <a:pPr algn="just">
              <a:lnSpc>
                <a:spcPct val="120000"/>
              </a:lnSpc>
              <a:buClr>
                <a:srgbClr val="000000"/>
              </a:buClr>
              <a:buFont typeface="Wingdings" panose="05000000000000000000" pitchFamily="2" charset="2"/>
              <a:buChar char="Ø"/>
            </a:pPr>
            <a:r>
              <a:rPr lang="en-US" altLang="zh-CN" sz="2000" dirty="0">
                <a:solidFill>
                  <a:schemeClr val="tx1"/>
                </a:solidFill>
                <a:latin typeface="Times New Roman" panose="02020603050405020304" pitchFamily="18" charset="0"/>
                <a:cs typeface="Times New Roman" panose="02020603050405020304" pitchFamily="18" charset="0"/>
                <a:sym typeface="+mn-ea"/>
              </a:rPr>
              <a:t>The project's goal is to</a:t>
            </a:r>
            <a:r>
              <a:rPr lang="en-US" altLang="zh-CN" sz="2000" b="1" dirty="0">
                <a:solidFill>
                  <a:schemeClr val="tx1"/>
                </a:solidFill>
                <a:latin typeface="Times New Roman" panose="02020603050405020304" pitchFamily="18" charset="0"/>
                <a:cs typeface="Times New Roman" panose="02020603050405020304" pitchFamily="18" charset="0"/>
                <a:sym typeface="+mn-ea"/>
              </a:rPr>
              <a:t> </a:t>
            </a:r>
            <a:r>
              <a:rPr lang="en-US" altLang="zh-CN" sz="2000" dirty="0">
                <a:solidFill>
                  <a:schemeClr val="tx1"/>
                </a:solidFill>
                <a:latin typeface="Times New Roman" panose="02020603050405020304" pitchFamily="18" charset="0"/>
                <a:cs typeface="Times New Roman" panose="02020603050405020304" pitchFamily="18" charset="0"/>
                <a:sym typeface="+mn-ea"/>
              </a:rPr>
              <a:t>detect</a:t>
            </a:r>
            <a:r>
              <a:rPr lang="en-US" altLang="zh-CN" sz="2000" b="1" dirty="0">
                <a:solidFill>
                  <a:schemeClr val="tx1"/>
                </a:solidFill>
                <a:latin typeface="Times New Roman" panose="02020603050405020304" pitchFamily="18" charset="0"/>
                <a:cs typeface="Times New Roman" panose="02020603050405020304" pitchFamily="18" charset="0"/>
                <a:sym typeface="+mn-ea"/>
              </a:rPr>
              <a:t> </a:t>
            </a:r>
            <a:r>
              <a:rPr lang="en-US" altLang="zh-CN" sz="2000" dirty="0">
                <a:solidFill>
                  <a:schemeClr val="tx1"/>
                </a:solidFill>
                <a:latin typeface="Times New Roman" panose="02020603050405020304" pitchFamily="18" charset="0"/>
                <a:cs typeface="Times New Roman" panose="02020603050405020304" pitchFamily="18" charset="0"/>
                <a:sym typeface="+mn-ea"/>
              </a:rPr>
              <a:t>phishing URLs and narrow down the best machine learning algorithm by evaluating each algorithm's accuracy rate, false positive rate, and false negative rate.</a:t>
            </a:r>
            <a:endParaRPr lang="en-US" altLang="zh-CN" sz="2000" dirty="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000" dirty="0">
              <a:solidFill>
                <a:schemeClr val="tx1"/>
              </a:solidFill>
              <a:latin typeface="Times New Roman" panose="02020603050405020304" pitchFamily="18" charset="0"/>
              <a:cs typeface="Times New Roman" panose="02020603050405020304" pitchFamily="18" charset="0"/>
            </a:endParaRPr>
          </a:p>
        </p:txBody>
      </p:sp>
      <p:cxnSp>
        <p:nvCxnSpPr>
          <p:cNvPr id="3" name="Straight Connector 2"/>
          <p:cNvCxnSpPr/>
          <p:nvPr/>
        </p:nvCxnSpPr>
        <p:spPr>
          <a:xfrm flipV="1">
            <a:off x="1597598" y="907461"/>
            <a:ext cx="9309735" cy="635"/>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8076" y="130335"/>
            <a:ext cx="10515600" cy="1037546"/>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LITERATURE SURVEY</a:t>
            </a:r>
            <a:endParaRPr lang="en-IN" sz="2800" dirty="0"/>
          </a:p>
        </p:txBody>
      </p:sp>
      <p:graphicFrame>
        <p:nvGraphicFramePr>
          <p:cNvPr id="4" name="Table 4"/>
          <p:cNvGraphicFramePr>
            <a:graphicFrameLocks noGrp="1"/>
          </p:cNvGraphicFramePr>
          <p:nvPr>
            <p:ph idx="1"/>
            <p:custDataLst>
              <p:tags r:id="rId1"/>
            </p:custDataLst>
            <p:extLst>
              <p:ext uri="{D42A27DB-BD31-4B8C-83A1-F6EECF244321}">
                <p14:modId xmlns:p14="http://schemas.microsoft.com/office/powerpoint/2010/main" val="2842649191"/>
              </p:ext>
            </p:extLst>
          </p:nvPr>
        </p:nvGraphicFramePr>
        <p:xfrm>
          <a:off x="678076" y="1149212"/>
          <a:ext cx="10409219" cy="5059680"/>
        </p:xfrm>
        <a:graphic>
          <a:graphicData uri="http://schemas.openxmlformats.org/drawingml/2006/table">
            <a:tbl>
              <a:tblPr firstRow="1" bandRow="1">
                <a:tableStyleId>{5C22544A-7EE6-4342-B048-85BDC9FD1C3A}</a:tableStyleId>
              </a:tblPr>
              <a:tblGrid>
                <a:gridCol w="1154772">
                  <a:extLst>
                    <a:ext uri="{9D8B030D-6E8A-4147-A177-3AD203B41FA5}">
                      <a16:colId xmlns:a16="http://schemas.microsoft.com/office/drawing/2014/main" val="20000"/>
                    </a:ext>
                  </a:extLst>
                </a:gridCol>
                <a:gridCol w="2089976">
                  <a:extLst>
                    <a:ext uri="{9D8B030D-6E8A-4147-A177-3AD203B41FA5}">
                      <a16:colId xmlns:a16="http://schemas.microsoft.com/office/drawing/2014/main" val="20001"/>
                    </a:ext>
                  </a:extLst>
                </a:gridCol>
                <a:gridCol w="1104231">
                  <a:extLst>
                    <a:ext uri="{9D8B030D-6E8A-4147-A177-3AD203B41FA5}">
                      <a16:colId xmlns:a16="http://schemas.microsoft.com/office/drawing/2014/main" val="20002"/>
                    </a:ext>
                  </a:extLst>
                </a:gridCol>
                <a:gridCol w="6060240">
                  <a:extLst>
                    <a:ext uri="{9D8B030D-6E8A-4147-A177-3AD203B41FA5}">
                      <a16:colId xmlns:a16="http://schemas.microsoft.com/office/drawing/2014/main" val="20003"/>
                    </a:ext>
                  </a:extLst>
                </a:gridCol>
              </a:tblGrid>
              <a:tr h="835672">
                <a:tc>
                  <a: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lang="en-IN" sz="1400" b="1" i="0" u="none" strike="noStrike" dirty="0">
                        <a:solidFill>
                          <a:srgbClr val="FFFFFF"/>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Author Name</a:t>
                      </a:r>
                      <a:endParaRPr lang="en-IN" sz="1400" dirty="0">
                        <a:effectLst/>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lang="en-IN" sz="1400" b="1" i="0" u="none" strike="noStrike" dirty="0">
                        <a:solidFill>
                          <a:srgbClr val="FFFFFF"/>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Paper Name</a:t>
                      </a:r>
                      <a:endParaRPr lang="en-IN" sz="1400" dirty="0">
                        <a:effectLst/>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lang="en-IN" sz="1400" b="1" i="0" u="none" strike="noStrike" dirty="0">
                        <a:solidFill>
                          <a:srgbClr val="FFFFFF"/>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Publication Year</a:t>
                      </a:r>
                      <a:endParaRPr lang="en-IN" sz="1400" dirty="0">
                        <a:effectLst/>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lang="en-IN" sz="1400" b="1" i="0" u="none" strike="noStrike" dirty="0">
                        <a:solidFill>
                          <a:srgbClr val="FFFFFF"/>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Important Points</a:t>
                      </a:r>
                      <a:endParaRPr lang="en-IN" sz="1400" dirty="0">
                        <a:effectLst/>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1024372">
                <a:tc>
                  <a:txBody>
                    <a:bodyPr/>
                    <a:lstStyle/>
                    <a:p>
                      <a:pPr algn="ctr"/>
                      <a:endParaRPr lang="en-US" sz="2000" baseline="30000" noProof="0" dirty="0">
                        <a:effectLst/>
                        <a:latin typeface="Times New Roman" panose="02020603050405020304"/>
                        <a:sym typeface="+mn-ea"/>
                      </a:endParaRPr>
                    </a:p>
                    <a:p>
                      <a:pPr algn="ctr"/>
                      <a:endParaRPr lang="en-US" sz="1400" b="1" baseline="30000" noProof="0" dirty="0">
                        <a:effectLst/>
                        <a:latin typeface="Times New Roman" panose="02020603050405020304"/>
                        <a:sym typeface="+mn-ea"/>
                      </a:endParaRPr>
                    </a:p>
                    <a:p>
                      <a:pPr algn="ctr"/>
                      <a:r>
                        <a:rPr lang="en-US" sz="2000" b="0" baseline="30000" noProof="0" dirty="0">
                          <a:effectLst/>
                          <a:latin typeface="Times New Roman" panose="02020603050405020304"/>
                          <a:sym typeface="+mn-ea"/>
                        </a:rPr>
                        <a:t>Prof. Shilpa </a:t>
                      </a:r>
                      <a:r>
                        <a:rPr lang="en-US" sz="2000" b="0" baseline="30000" noProof="0" dirty="0" err="1">
                          <a:effectLst/>
                          <a:latin typeface="Times New Roman" panose="02020603050405020304"/>
                          <a:sym typeface="+mn-ea"/>
                        </a:rPr>
                        <a:t>Hadkar</a:t>
                      </a:r>
                      <a:endParaRPr lang="en-US" sz="2000" b="0" kern="1200" baseline="30000" noProof="0" dirty="0">
                        <a:solidFill>
                          <a:schemeClr val="dk1"/>
                        </a:solidFill>
                        <a:effectLst/>
                        <a:latin typeface="Times New Roman" panose="02020603050405020304"/>
                        <a:ea typeface="+mn-ea"/>
                        <a:cs typeface="Times New Roman" panose="02020603050405020304" pitchFamily="18" charset="0"/>
                        <a:sym typeface="+mn-ea"/>
                      </a:endParaRPr>
                    </a:p>
                  </a:txBody>
                  <a:tcPr/>
                </a:tc>
                <a:tc>
                  <a:txBody>
                    <a:bodyPr/>
                    <a:lstStyle/>
                    <a:p>
                      <a:pPr algn="ctr"/>
                      <a:endParaRPr lang="en-US" sz="1400" noProof="0" dirty="0">
                        <a:effectLst/>
                        <a:latin typeface="Times New Roman" panose="02020603050405020304"/>
                        <a:sym typeface="+mn-ea"/>
                      </a:endParaRPr>
                    </a:p>
                    <a:p>
                      <a:pPr algn="ctr"/>
                      <a:r>
                        <a:rPr lang="en-US" sz="1400" noProof="0" dirty="0">
                          <a:effectLst/>
                          <a:latin typeface="Times New Roman" panose="02020603050405020304"/>
                          <a:sym typeface="+mn-ea"/>
                        </a:rPr>
                        <a:t>“Intelligent phishing URL detection using association rule mining”</a:t>
                      </a:r>
                      <a:endParaRPr lang="en-US" sz="1400" kern="1200" dirty="0">
                        <a:solidFill>
                          <a:schemeClr val="dk1"/>
                        </a:solidFill>
                        <a:effectLst/>
                        <a:latin typeface="Times New Roman" panose="02020603050405020304"/>
                        <a:ea typeface="+mn-ea"/>
                        <a:cs typeface="Times New Roman" panose="02020603050405020304"/>
                        <a:sym typeface="+mn-ea"/>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pPr algn="ctr"/>
                      <a:endParaRPr lang="en-US" sz="1400" dirty="0">
                        <a:latin typeface="Times New Roman" panose="02020603050405020304" pitchFamily="18" charset="0"/>
                        <a:cs typeface="Times New Roman" panose="02020603050405020304" pitchFamily="18" charset="0"/>
                      </a:endParaRPr>
                    </a:p>
                    <a:p>
                      <a:pPr algn="ctr"/>
                      <a:endParaRPr lang="en-US" sz="1400" dirty="0">
                        <a:latin typeface="Times New Roman" panose="02020603050405020304" pitchFamily="18" charset="0"/>
                        <a:cs typeface="Times New Roman" panose="02020603050405020304" pitchFamily="18" charset="0"/>
                      </a:endParaRPr>
                    </a:p>
                    <a:p>
                      <a:pPr algn="ctr"/>
                      <a:r>
                        <a:rPr lang="en-US" sz="1400" dirty="0">
                          <a:latin typeface="Times New Roman" panose="02020603050405020304" pitchFamily="18" charset="0"/>
                          <a:cs typeface="Times New Roman" panose="02020603050405020304" pitchFamily="18" charset="0"/>
                        </a:rPr>
                        <a:t>2022</a:t>
                      </a:r>
                      <a:endParaRPr lang="en-IN" sz="1400" dirty="0">
                        <a:latin typeface="Times New Roman" panose="02020603050405020304" pitchFamily="18" charset="0"/>
                        <a:cs typeface="Times New Roman" panose="02020603050405020304" pitchFamily="18" charset="0"/>
                      </a:endParaRPr>
                    </a:p>
                  </a:txBody>
                  <a:tcPr/>
                </a:tc>
                <a:tc>
                  <a:txBody>
                    <a:bodyPr/>
                    <a:lstStyle/>
                    <a:p>
                      <a:endParaRPr lang="en-US" sz="1400" dirty="0">
                        <a:latin typeface="Times New Roman" panose="02020603050405020304"/>
                        <a:cs typeface="Times New Roman" panose="02020603050405020304"/>
                        <a:sym typeface="+mn-ea"/>
                      </a:endParaRPr>
                    </a:p>
                    <a:p>
                      <a:r>
                        <a:rPr lang="en-US" sz="1400" dirty="0">
                          <a:latin typeface="Times New Roman" panose="02020603050405020304"/>
                          <a:cs typeface="Times New Roman" panose="02020603050405020304"/>
                          <a:sym typeface="+mn-ea"/>
                        </a:rPr>
                        <a:t>Aim of the paper is to detect phishing URLs as  well as narrow down to best machine learning algorithm by comparing accuracy rate, false positive and false negative rate of each algorithm.</a:t>
                      </a:r>
                    </a:p>
                    <a:p>
                      <a:endParaRPr lang="en-US"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024372">
                <a:tc>
                  <a:txBody>
                    <a:bodyPr/>
                    <a:lstStyle/>
                    <a:p>
                      <a:pPr algn="ctr"/>
                      <a:endParaRPr lang="en-US" sz="1400" dirty="0">
                        <a:latin typeface="Times New Roman" panose="02020603050405020304"/>
                        <a:sym typeface="+mn-ea"/>
                      </a:endParaRPr>
                    </a:p>
                    <a:p>
                      <a:pPr algn="ctr"/>
                      <a:r>
                        <a:rPr lang="en-US" sz="1400" dirty="0">
                          <a:latin typeface="Times New Roman" panose="02020603050405020304"/>
                          <a:sym typeface="+mn-ea"/>
                        </a:rPr>
                        <a:t>Mr. S.M. Mohammed Nazim </a:t>
                      </a:r>
                      <a:r>
                        <a:rPr lang="en-US" sz="1400" dirty="0" err="1">
                          <a:latin typeface="Times New Roman" panose="02020603050405020304"/>
                          <a:sym typeface="+mn-ea"/>
                        </a:rPr>
                        <a:t>Feroz</a:t>
                      </a:r>
                      <a:endParaRPr lang="en-US" sz="1400" dirty="0">
                        <a:latin typeface="Times New Roman" panose="02020603050405020304"/>
                        <a:sym typeface="+mn-ea"/>
                      </a:endParaRPr>
                    </a:p>
                    <a:p>
                      <a:endParaRPr lang="en-IN" sz="140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algn="ctr"/>
                      <a:endParaRPr lang="en-US" altLang="en-IN" sz="1400" dirty="0">
                        <a:latin typeface="Times New Roman" panose="02020603050405020304" pitchFamily="18" charset="0"/>
                        <a:cs typeface="Times New Roman" panose="02020603050405020304" pitchFamily="18" charset="0"/>
                        <a:sym typeface="+mn-ea"/>
                      </a:endParaRPr>
                    </a:p>
                    <a:p>
                      <a:pPr algn="ctr"/>
                      <a:r>
                        <a:rPr lang="en-US" altLang="en-IN" sz="1400" dirty="0">
                          <a:latin typeface="Times New Roman" panose="02020603050405020304" pitchFamily="18" charset="0"/>
                          <a:cs typeface="Times New Roman" panose="02020603050405020304" pitchFamily="18" charset="0"/>
                          <a:sym typeface="+mn-ea"/>
                        </a:rPr>
                        <a:t>“</a:t>
                      </a:r>
                      <a:r>
                        <a:rPr lang="en-IN" sz="1400" dirty="0">
                          <a:latin typeface="Times New Roman" panose="02020603050405020304" pitchFamily="18" charset="0"/>
                          <a:cs typeface="Times New Roman" panose="02020603050405020304" pitchFamily="18" charset="0"/>
                          <a:sym typeface="+mn-ea"/>
                        </a:rPr>
                        <a:t>Phishing URL detection using URL ranking</a:t>
                      </a:r>
                      <a:r>
                        <a:rPr lang="en-US" altLang="en-IN" sz="1400" dirty="0">
                          <a:latin typeface="Times New Roman" panose="02020603050405020304" pitchFamily="18" charset="0"/>
                          <a:cs typeface="Times New Roman" panose="02020603050405020304" pitchFamily="18" charset="0"/>
                          <a:sym typeface="+mn-ea"/>
                        </a:rPr>
                        <a:t>”</a:t>
                      </a:r>
                    </a:p>
                    <a:p>
                      <a:endParaRPr lang="en-IN" sz="1400" dirty="0">
                        <a:latin typeface="Times New Roman" panose="02020603050405020304" pitchFamily="18" charset="0"/>
                        <a:cs typeface="Times New Roman" panose="02020603050405020304" pitchFamily="18" charset="0"/>
                      </a:endParaRPr>
                    </a:p>
                  </a:txBody>
                  <a:tcPr/>
                </a:tc>
                <a:tc>
                  <a:txBody>
                    <a:bodyPr/>
                    <a:lstStyle/>
                    <a:p>
                      <a:pPr algn="ctr"/>
                      <a:endParaRPr lang="en-US" sz="1400" kern="1200" dirty="0">
                        <a:solidFill>
                          <a:schemeClr val="dk1"/>
                        </a:solidFill>
                        <a:effectLst/>
                        <a:latin typeface="Times New Roman" panose="02020603050405020304" pitchFamily="18" charset="0"/>
                        <a:ea typeface="+mn-ea"/>
                        <a:cs typeface="Times New Roman" panose="02020603050405020304" pitchFamily="18" charset="0"/>
                      </a:endParaRPr>
                    </a:p>
                    <a:p>
                      <a:pPr algn="ctr"/>
                      <a:endParaRPr lang="en-US" sz="1400" kern="1200" dirty="0">
                        <a:solidFill>
                          <a:schemeClr val="dk1"/>
                        </a:solidFill>
                        <a:effectLst/>
                        <a:latin typeface="Times New Roman" panose="02020603050405020304" pitchFamily="18" charset="0"/>
                        <a:ea typeface="+mn-ea"/>
                        <a:cs typeface="Times New Roman" panose="02020603050405020304" pitchFamily="18" charset="0"/>
                      </a:endParaRPr>
                    </a:p>
                    <a:p>
                      <a:pPr algn="ctr"/>
                      <a:r>
                        <a:rPr lang="en-US" sz="1400" kern="1200" dirty="0">
                          <a:solidFill>
                            <a:schemeClr val="dk1"/>
                          </a:solidFill>
                          <a:effectLst/>
                          <a:latin typeface="Times New Roman" panose="02020603050405020304" pitchFamily="18" charset="0"/>
                          <a:ea typeface="+mn-ea"/>
                          <a:cs typeface="Times New Roman" panose="02020603050405020304" pitchFamily="18" charset="0"/>
                        </a:rPr>
                        <a:t>2019</a:t>
                      </a:r>
                      <a:endParaRPr lang="en-IN" sz="1400" dirty="0">
                        <a:latin typeface="Times New Roman" panose="02020603050405020304" pitchFamily="18" charset="0"/>
                        <a:cs typeface="Times New Roman" panose="02020603050405020304" pitchFamily="18" charset="0"/>
                      </a:endParaRPr>
                    </a:p>
                  </a:txBody>
                  <a:tcPr/>
                </a:tc>
                <a:tc>
                  <a:txBody>
                    <a:bodyPr/>
                    <a:lstStyle/>
                    <a:p>
                      <a:endParaRPr lang="en-US" sz="1400" dirty="0">
                        <a:latin typeface="Times New Roman" panose="02020603050405020304"/>
                        <a:sym typeface="+mn-ea"/>
                      </a:endParaRPr>
                    </a:p>
                    <a:p>
                      <a:r>
                        <a:rPr lang="en-US" sz="1400" dirty="0">
                          <a:latin typeface="Times New Roman" panose="02020603050405020304"/>
                          <a:sym typeface="+mn-ea"/>
                        </a:rPr>
                        <a:t>Aim  of the  phishers  is to acquire critical information like username, password and bank account details.  Cyber security  persons are now looking for trustworthy  and  steady  detection  techniques  for  phishing websites  detection.</a:t>
                      </a:r>
                    </a:p>
                    <a:p>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1590473">
                <a:tc>
                  <a:txBody>
                    <a:bodyPr/>
                    <a:lstStyle/>
                    <a:p>
                      <a:pPr algn="ctr"/>
                      <a:endParaRPr lang="en-US" sz="1400" dirty="0">
                        <a:latin typeface="Times New Roman" panose="02020603050405020304"/>
                        <a:sym typeface="+mn-ea"/>
                      </a:endParaRPr>
                    </a:p>
                    <a:p>
                      <a:pPr algn="ctr"/>
                      <a:endParaRPr lang="en-US" sz="1400" dirty="0">
                        <a:latin typeface="Times New Roman" panose="02020603050405020304"/>
                        <a:sym typeface="+mn-ea"/>
                      </a:endParaRPr>
                    </a:p>
                    <a:p>
                      <a:pPr algn="ctr"/>
                      <a:r>
                        <a:rPr lang="en-US" sz="1400" dirty="0">
                          <a:latin typeface="Times New Roman" panose="02020603050405020304"/>
                          <a:sym typeface="+mn-ea"/>
                        </a:rPr>
                        <a:t>Mr. Rishikesh Mahajan</a:t>
                      </a:r>
                    </a:p>
                    <a:p>
                      <a:endParaRPr lang="en-IN" sz="140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a:tc>
                <a:tc>
                  <a:txBody>
                    <a:bodyPr/>
                    <a:lstStyle/>
                    <a:p>
                      <a:pPr algn="ctr"/>
                      <a:endParaRPr lang="en-US" sz="1400" noProof="0" dirty="0">
                        <a:effectLst/>
                        <a:latin typeface="Times New Roman" panose="02020603050405020304"/>
                        <a:sym typeface="+mn-ea"/>
                      </a:endParaRPr>
                    </a:p>
                    <a:p>
                      <a:pPr algn="ctr"/>
                      <a:endParaRPr lang="en-US" sz="1400" noProof="0" dirty="0">
                        <a:effectLst/>
                        <a:latin typeface="Times New Roman" panose="02020603050405020304"/>
                        <a:sym typeface="+mn-ea"/>
                      </a:endParaRPr>
                    </a:p>
                    <a:p>
                      <a:pPr algn="ctr"/>
                      <a:r>
                        <a:rPr lang="en-US" sz="1400" noProof="0" dirty="0">
                          <a:effectLst/>
                          <a:latin typeface="Times New Roman" panose="02020603050405020304"/>
                          <a:sym typeface="+mn-ea"/>
                        </a:rPr>
                        <a:t>“Phishing Website Detection using Machine Learning Algorithms”</a:t>
                      </a:r>
                      <a:endParaRPr lang="en-US" sz="1400" b="0" i="0" u="none" strike="noStrike" kern="1200" noProof="0" dirty="0">
                        <a:effectLst/>
                        <a:latin typeface="Times New Roman" panose="02020603050405020304"/>
                        <a:sym typeface="+mn-ea"/>
                      </a:endParaRPr>
                    </a:p>
                    <a:p>
                      <a:endParaRPr lang="en-IN" sz="1400" dirty="0">
                        <a:latin typeface="Times New Roman" panose="02020603050405020304" pitchFamily="18" charset="0"/>
                        <a:cs typeface="Times New Roman" panose="02020603050405020304" pitchFamily="18" charset="0"/>
                      </a:endParaRPr>
                    </a:p>
                  </a:txBody>
                  <a:tcPr/>
                </a:tc>
                <a:tc>
                  <a:txBody>
                    <a:bodyPr/>
                    <a:lstStyle/>
                    <a:p>
                      <a:pPr algn="ctr"/>
                      <a:endParaRPr lang="en-US" sz="1400" dirty="0">
                        <a:latin typeface="Times New Roman" panose="02020603050405020304" pitchFamily="18" charset="0"/>
                        <a:cs typeface="Times New Roman" panose="02020603050405020304" pitchFamily="18" charset="0"/>
                      </a:endParaRPr>
                    </a:p>
                    <a:p>
                      <a:pPr algn="ctr"/>
                      <a:endParaRPr lang="en-US" sz="1400" dirty="0">
                        <a:latin typeface="Times New Roman" panose="02020603050405020304" pitchFamily="18" charset="0"/>
                        <a:cs typeface="Times New Roman" panose="02020603050405020304" pitchFamily="18" charset="0"/>
                      </a:endParaRPr>
                    </a:p>
                    <a:p>
                      <a:pPr algn="ctr"/>
                      <a:r>
                        <a:rPr lang="en-US" sz="1400" dirty="0">
                          <a:latin typeface="Times New Roman" panose="02020603050405020304" pitchFamily="18" charset="0"/>
                          <a:cs typeface="Times New Roman" panose="02020603050405020304" pitchFamily="18" charset="0"/>
                        </a:rPr>
                        <a:t>2018</a:t>
                      </a:r>
                      <a:endParaRPr lang="en-IN" sz="1400" dirty="0">
                        <a:latin typeface="Times New Roman" panose="02020603050405020304" pitchFamily="18" charset="0"/>
                        <a:cs typeface="Times New Roman" panose="02020603050405020304" pitchFamily="18" charset="0"/>
                      </a:endParaRPr>
                    </a:p>
                  </a:txBody>
                  <a:tcPr/>
                </a:tc>
                <a:tc>
                  <a:txBody>
                    <a:bodyPr/>
                    <a:lstStyle/>
                    <a:p>
                      <a:endParaRPr lang="en-US" sz="1400" dirty="0">
                        <a:latin typeface="Times New Roman" panose="02020603050405020304"/>
                        <a:sym typeface="+mn-ea"/>
                      </a:endParaRPr>
                    </a:p>
                    <a:p>
                      <a:r>
                        <a:rPr lang="en-US" sz="1400" dirty="0">
                          <a:latin typeface="Times New Roman" panose="02020603050405020304"/>
                          <a:sym typeface="+mn-ea"/>
                        </a:rPr>
                        <a:t>This  paper  deals with  machine learning technology for detection of phishing URLs by extracting and analyzing various features of legitimate and phishing URLs. Decision  Tree,  random  forest  and  Support  vector  machine algorithms are used to detect phishing  websites. </a:t>
                      </a:r>
                    </a:p>
                    <a:p>
                      <a:endParaRPr lang="en-US" sz="1400" dirty="0">
                        <a:latin typeface="Times New Roman" panose="02020603050405020304"/>
                        <a:sym typeface="+mn-ea"/>
                      </a:endParaRPr>
                    </a:p>
                    <a:p>
                      <a:endParaRPr lang="en-US" sz="1400" dirty="0">
                        <a:latin typeface="Times New Roman" panose="02020603050405020304"/>
                        <a:sym typeface="+mn-ea"/>
                      </a:endParaRPr>
                    </a:p>
                    <a:p>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bl>
          </a:graphicData>
        </a:graphic>
      </p:graphicFrame>
      <p:cxnSp>
        <p:nvCxnSpPr>
          <p:cNvPr id="6" name="Straight Connector 5"/>
          <p:cNvCxnSpPr>
            <a:cxnSpLocks/>
          </p:cNvCxnSpPr>
          <p:nvPr/>
        </p:nvCxnSpPr>
        <p:spPr>
          <a:xfrm>
            <a:off x="1904309" y="649108"/>
            <a:ext cx="9058552"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EB42AF15-5875-0781-3A5B-9B06A53671AE}"/>
              </a:ext>
            </a:extLst>
          </p:cNvPr>
          <p:cNvGraphicFramePr>
            <a:graphicFrameLocks noGrp="1"/>
          </p:cNvGraphicFramePr>
          <p:nvPr>
            <p:extLst>
              <p:ext uri="{D42A27DB-BD31-4B8C-83A1-F6EECF244321}">
                <p14:modId xmlns:p14="http://schemas.microsoft.com/office/powerpoint/2010/main" val="295734964"/>
              </p:ext>
            </p:extLst>
          </p:nvPr>
        </p:nvGraphicFramePr>
        <p:xfrm>
          <a:off x="457197" y="952932"/>
          <a:ext cx="10674222" cy="4636106"/>
        </p:xfrm>
        <a:graphic>
          <a:graphicData uri="http://schemas.openxmlformats.org/drawingml/2006/table">
            <a:tbl>
              <a:tblPr firstRow="1" bandRow="1">
                <a:tableStyleId>{5C22544A-7EE6-4342-B048-85BDC9FD1C3A}</a:tableStyleId>
              </a:tblPr>
              <a:tblGrid>
                <a:gridCol w="1548885">
                  <a:extLst>
                    <a:ext uri="{9D8B030D-6E8A-4147-A177-3AD203B41FA5}">
                      <a16:colId xmlns:a16="http://schemas.microsoft.com/office/drawing/2014/main" val="2884765085"/>
                    </a:ext>
                  </a:extLst>
                </a:gridCol>
                <a:gridCol w="2202024">
                  <a:extLst>
                    <a:ext uri="{9D8B030D-6E8A-4147-A177-3AD203B41FA5}">
                      <a16:colId xmlns:a16="http://schemas.microsoft.com/office/drawing/2014/main" val="1684596296"/>
                    </a:ext>
                  </a:extLst>
                </a:gridCol>
                <a:gridCol w="1763486">
                  <a:extLst>
                    <a:ext uri="{9D8B030D-6E8A-4147-A177-3AD203B41FA5}">
                      <a16:colId xmlns:a16="http://schemas.microsoft.com/office/drawing/2014/main" val="3526002598"/>
                    </a:ext>
                  </a:extLst>
                </a:gridCol>
                <a:gridCol w="5159827">
                  <a:extLst>
                    <a:ext uri="{9D8B030D-6E8A-4147-A177-3AD203B41FA5}">
                      <a16:colId xmlns:a16="http://schemas.microsoft.com/office/drawing/2014/main" val="940002549"/>
                    </a:ext>
                  </a:extLst>
                </a:gridCol>
              </a:tblGrid>
              <a:tr h="1007670">
                <a:tc>
                  <a: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lang="en-IN" sz="1800" b="1" i="0" u="none" strike="noStrike" dirty="0">
                        <a:solidFill>
                          <a:srgbClr val="FFFFFF"/>
                        </a:solidFill>
                        <a:effectLst/>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Author Name</a:t>
                      </a:r>
                      <a:endParaRPr lang="en-IN" sz="1400" dirty="0">
                        <a:effectLst/>
                        <a:latin typeface="Times New Roman" panose="02020603050405020304" pitchFamily="18" charset="0"/>
                        <a:cs typeface="Times New Roman" panose="02020603050405020304" pitchFamily="18" charset="0"/>
                      </a:endParaRPr>
                    </a:p>
                    <a:p>
                      <a:endParaRPr lang="en-IN"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IN" sz="1800" b="1" i="0" u="none" strike="noStrike" dirty="0">
                        <a:solidFill>
                          <a:srgbClr val="FFFFFF"/>
                        </a:solidFill>
                        <a:effectLst/>
                        <a:latin typeface="Times New Roman" panose="02020603050405020304" pitchFamily="18" charset="0"/>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Paper Name</a:t>
                      </a:r>
                      <a:endParaRPr lang="en-IN" sz="1400" dirty="0">
                        <a:effectLst/>
                        <a:latin typeface="Times New Roman" panose="02020603050405020304" pitchFamily="18" charset="0"/>
                        <a:cs typeface="Times New Roman" panose="02020603050405020304" pitchFamily="18" charset="0"/>
                      </a:endParaRPr>
                    </a:p>
                    <a:p>
                      <a:endParaRPr lang="en-IN"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IN" sz="1800" b="1" i="0" u="none" strike="noStrike" dirty="0">
                        <a:solidFill>
                          <a:srgbClr val="FFFFFF"/>
                        </a:solidFill>
                        <a:effectLst/>
                        <a:latin typeface="Times New Roman" panose="02020603050405020304" pitchFamily="18" charset="0"/>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Publication Year</a:t>
                      </a:r>
                      <a:endParaRPr lang="en-IN" sz="1400" dirty="0">
                        <a:effectLst/>
                        <a:latin typeface="Times New Roman" panose="02020603050405020304" pitchFamily="18" charset="0"/>
                        <a:cs typeface="Times New Roman" panose="02020603050405020304" pitchFamily="18" charset="0"/>
                      </a:endParaRPr>
                    </a:p>
                    <a:p>
                      <a:endParaRPr lang="en-IN"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IN" sz="1800" b="1" i="0" u="none" strike="noStrike" dirty="0">
                        <a:solidFill>
                          <a:srgbClr val="FFFFFF"/>
                        </a:solidFill>
                        <a:effectLst/>
                        <a:latin typeface="Times New Roman" panose="02020603050405020304" pitchFamily="18" charset="0"/>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IN" sz="1400" b="1" i="0" u="none" strike="noStrike" dirty="0">
                          <a:solidFill>
                            <a:srgbClr val="FFFFFF"/>
                          </a:solidFill>
                          <a:effectLst/>
                          <a:latin typeface="Times New Roman" panose="02020603050405020304" pitchFamily="18" charset="0"/>
                          <a:cs typeface="Times New Roman" panose="02020603050405020304" pitchFamily="18" charset="0"/>
                        </a:rPr>
                        <a:t>Important Points</a:t>
                      </a:r>
                      <a:endParaRPr lang="en-IN" sz="1400" dirty="0">
                        <a:effectLst/>
                        <a:latin typeface="Times New Roman" panose="02020603050405020304" pitchFamily="18" charset="0"/>
                        <a:cs typeface="Times New Roman" panose="02020603050405020304" pitchFamily="18" charset="0"/>
                      </a:endParaRPr>
                    </a:p>
                    <a:p>
                      <a:endParaRPr lang="en-IN" dirty="0"/>
                    </a:p>
                  </a:txBody>
                  <a:tcPr/>
                </a:tc>
                <a:extLst>
                  <a:ext uri="{0D108BD9-81ED-4DB2-BD59-A6C34878D82A}">
                    <a16:rowId xmlns:a16="http://schemas.microsoft.com/office/drawing/2014/main" val="3339412568"/>
                  </a:ext>
                </a:extLst>
              </a:tr>
              <a:tr h="1814218">
                <a:tc>
                  <a:txBody>
                    <a:bodyPr/>
                    <a:lstStyle/>
                    <a:p>
                      <a:pPr algn="ctr"/>
                      <a:endParaRPr lang="en-US" sz="140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algn="ctr"/>
                      <a:endParaRPr lang="en-US" sz="140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algn="ctr"/>
                      <a:endParaRPr lang="en-US" sz="140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algn="ctr"/>
                      <a:r>
                        <a:rPr lang="en-US" sz="140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Mr.</a:t>
                      </a:r>
                      <a:r>
                        <a:rPr lang="en-IN" sz="1400" b="0" i="0" u="none" strike="noStrike" kern="1200" baseline="0" dirty="0">
                          <a:solidFill>
                            <a:schemeClr val="dk1"/>
                          </a:solidFill>
                          <a:latin typeface="Times New Roman" panose="02020603050405020304" pitchFamily="18" charset="0"/>
                          <a:ea typeface="+mn-ea"/>
                          <a:cs typeface="Times New Roman" panose="02020603050405020304" pitchFamily="18" charset="0"/>
                        </a:rPr>
                        <a:t> B. B. Gupta</a:t>
                      </a:r>
                      <a:endParaRPr lang="en-IN" sz="1400" dirty="0"/>
                    </a:p>
                  </a:txBody>
                  <a:tcPr/>
                </a:tc>
                <a:tc>
                  <a:txBody>
                    <a:bodyPr/>
                    <a:lstStyle/>
                    <a:p>
                      <a:pPr algn="ctr"/>
                      <a:endParaRPr lang="en-IN" sz="14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p>
                      <a:pPr algn="ctr"/>
                      <a:endParaRPr lang="en-IN" sz="14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p>
                      <a:pPr algn="ctr"/>
                      <a:r>
                        <a:rPr lang="en-IN" sz="1400" b="0" i="0" u="none" strike="noStrike" kern="1200" baseline="0" dirty="0">
                          <a:solidFill>
                            <a:schemeClr val="dk1"/>
                          </a:solidFill>
                          <a:latin typeface="Times New Roman" panose="02020603050405020304" pitchFamily="18" charset="0"/>
                          <a:ea typeface="+mn-ea"/>
                          <a:cs typeface="Times New Roman" panose="02020603050405020304" pitchFamily="18" charset="0"/>
                        </a:rPr>
                        <a:t>“PHISH-SAFE: URL features-based</a:t>
                      </a:r>
                    </a:p>
                    <a:p>
                      <a:pPr algn="ctr"/>
                      <a:r>
                        <a:rPr lang="en-IN" sz="1400" b="0" i="0" u="none" strike="noStrike" kern="1200" baseline="0" dirty="0">
                          <a:solidFill>
                            <a:schemeClr val="dk1"/>
                          </a:solidFill>
                          <a:latin typeface="Times New Roman" panose="02020603050405020304" pitchFamily="18" charset="0"/>
                          <a:ea typeface="+mn-ea"/>
                          <a:cs typeface="Times New Roman" panose="02020603050405020304" pitchFamily="18" charset="0"/>
                        </a:rPr>
                        <a:t>Phishing detection system using</a:t>
                      </a:r>
                    </a:p>
                    <a:p>
                      <a:pPr algn="ctr"/>
                      <a:r>
                        <a:rPr lang="en-IN" sz="1400" b="0" i="0" u="none" strike="noStrike" kern="1200" baseline="0" dirty="0">
                          <a:solidFill>
                            <a:schemeClr val="dk1"/>
                          </a:solidFill>
                          <a:latin typeface="Times New Roman" panose="02020603050405020304" pitchFamily="18" charset="0"/>
                          <a:ea typeface="+mn-ea"/>
                          <a:cs typeface="Times New Roman" panose="02020603050405020304" pitchFamily="18" charset="0"/>
                        </a:rPr>
                        <a:t>Machine learning”</a:t>
                      </a:r>
                      <a:endParaRPr lang="en-IN" sz="1400"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dirty="0">
                        <a:latin typeface="Times New Roman" panose="02020603050405020304" pitchFamily="18" charset="0"/>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dirty="0">
                        <a:latin typeface="Times New Roman" panose="02020603050405020304" pitchFamily="18" charset="0"/>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dirty="0">
                        <a:latin typeface="Times New Roman" panose="02020603050405020304" pitchFamily="18" charset="0"/>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2018</a:t>
                      </a:r>
                      <a:endParaRPr lang="en-IN" sz="1400" dirty="0">
                        <a:latin typeface="Times New Roman" panose="02020603050405020304" pitchFamily="18" charset="0"/>
                        <a:cs typeface="Times New Roman" panose="02020603050405020304" pitchFamily="18" charset="0"/>
                      </a:endParaRPr>
                    </a:p>
                    <a:p>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400" dirty="0">
                        <a:latin typeface="Times New Roman" panose="02020603050405020304" pitchFamily="18" charset="0"/>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PHISH-SAFE, a machine learning-based anti-phishing system, uses 14 URL features to detect phishing websites. Trained on over 33,000 URLs with SVM and Naïve Bayes classifiers, the system achieved over 90% accuracy using the SVM classifier.</a:t>
                      </a:r>
                      <a:endParaRPr lang="en-IN" sz="1400" dirty="0">
                        <a:latin typeface="Times New Roman" panose="02020603050405020304" pitchFamily="18" charset="0"/>
                        <a:cs typeface="Times New Roman" panose="02020603050405020304" pitchFamily="18" charset="0"/>
                      </a:endParaRPr>
                    </a:p>
                    <a:p>
                      <a:endParaRPr lang="en-IN" dirty="0"/>
                    </a:p>
                  </a:txBody>
                  <a:tcPr/>
                </a:tc>
                <a:extLst>
                  <a:ext uri="{0D108BD9-81ED-4DB2-BD59-A6C34878D82A}">
                    <a16:rowId xmlns:a16="http://schemas.microsoft.com/office/drawing/2014/main" val="1015273316"/>
                  </a:ext>
                </a:extLst>
              </a:tr>
              <a:tr h="181421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b="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400" b="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b="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Mr. </a:t>
                      </a:r>
                      <a:r>
                        <a:rPr lang="en-IN" sz="1400" b="0" i="0" u="none" strike="noStrike" kern="1200" baseline="0" dirty="0">
                          <a:solidFill>
                            <a:schemeClr val="dk1"/>
                          </a:solidFill>
                          <a:latin typeface="Times New Roman" panose="02020603050405020304" pitchFamily="18" charset="0"/>
                          <a:ea typeface="+mn-ea"/>
                          <a:cs typeface="Times New Roman" panose="02020603050405020304" pitchFamily="18" charset="0"/>
                        </a:rPr>
                        <a:t>Ali </a:t>
                      </a:r>
                      <a:r>
                        <a:rPr lang="en-IN" sz="1400" b="0" i="0" u="none" strike="noStrike" kern="1200" baseline="0" dirty="0" err="1">
                          <a:solidFill>
                            <a:schemeClr val="dk1"/>
                          </a:solidFill>
                          <a:latin typeface="Times New Roman" panose="02020603050405020304" pitchFamily="18" charset="0"/>
                          <a:ea typeface="+mn-ea"/>
                          <a:cs typeface="Times New Roman" panose="02020603050405020304" pitchFamily="18" charset="0"/>
                        </a:rPr>
                        <a:t>Bostani</a:t>
                      </a:r>
                      <a:endParaRPr lang="en-IN" sz="1400" b="0" kern="1200" dirty="0">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endParaRPr lang="en-IN" dirty="0"/>
                    </a:p>
                  </a:txBody>
                  <a:tcPr/>
                </a:tc>
                <a:tc>
                  <a:txBody>
                    <a:bodyPr/>
                    <a:lstStyle/>
                    <a:p>
                      <a:pPr algn="ctr"/>
                      <a:endParaRPr lang="en-IN" sz="1800" b="0" i="0" u="none" strike="noStrike" kern="1200" baseline="0" dirty="0">
                        <a:solidFill>
                          <a:schemeClr val="dk1"/>
                        </a:solidFill>
                        <a:latin typeface="Times New Roman" panose="02020603050405020304" pitchFamily="18" charset="0"/>
                        <a:ea typeface="+mn-ea"/>
                        <a:cs typeface="Times New Roman" panose="02020603050405020304" pitchFamily="18" charset="0"/>
                      </a:endParaRPr>
                    </a:p>
                    <a:p>
                      <a:pPr algn="ctr"/>
                      <a:r>
                        <a:rPr lang="en-IN" sz="1400" b="0" i="0" u="none" strike="noStrike" kern="1200" baseline="0" dirty="0">
                          <a:solidFill>
                            <a:schemeClr val="dk1"/>
                          </a:solidFill>
                          <a:latin typeface="Times New Roman" panose="02020603050405020304" pitchFamily="18" charset="0"/>
                          <a:ea typeface="+mn-ea"/>
                          <a:cs typeface="Times New Roman" panose="02020603050405020304" pitchFamily="18" charset="0"/>
                        </a:rPr>
                        <a:t>“ Machine</a:t>
                      </a:r>
                    </a:p>
                    <a:p>
                      <a:pPr algn="ctr"/>
                      <a:r>
                        <a:rPr lang="en-US" sz="1400" b="0" i="0" u="none" strike="noStrike" kern="1200" baseline="0" dirty="0">
                          <a:solidFill>
                            <a:schemeClr val="dk1"/>
                          </a:solidFill>
                          <a:latin typeface="Times New Roman" panose="02020603050405020304" pitchFamily="18" charset="0"/>
                          <a:ea typeface="+mn-ea"/>
                          <a:cs typeface="Times New Roman" panose="02020603050405020304" pitchFamily="18" charset="0"/>
                        </a:rPr>
                        <a:t>Learning Model for Phishing URL Detection ” </a:t>
                      </a:r>
                      <a:endParaRPr lang="en-IN" sz="1400" b="0" dirty="0">
                        <a:latin typeface="Times New Roman" panose="02020603050405020304" pitchFamily="18" charset="0"/>
                        <a:cs typeface="Times New Roman" panose="02020603050405020304" pitchFamily="18" charset="0"/>
                      </a:endParaRPr>
                    </a:p>
                    <a:p>
                      <a:endParaRPr lang="en-IN" dirty="0"/>
                    </a:p>
                  </a:txBody>
                  <a:tcPr/>
                </a:tc>
                <a:tc>
                  <a:txBody>
                    <a:bodyPr/>
                    <a:lstStyle/>
                    <a:p>
                      <a:pPr algn="ctr"/>
                      <a:endParaRPr lang="en-US" sz="1400" dirty="0">
                        <a:latin typeface="Times New Roman" panose="02020603050405020304" pitchFamily="18" charset="0"/>
                        <a:cs typeface="Times New Roman" panose="02020603050405020304" pitchFamily="18" charset="0"/>
                      </a:endParaRPr>
                    </a:p>
                    <a:p>
                      <a:pPr algn="ctr"/>
                      <a:endParaRPr lang="en-US" sz="1400" dirty="0">
                        <a:latin typeface="Times New Roman" panose="02020603050405020304" pitchFamily="18" charset="0"/>
                        <a:cs typeface="Times New Roman" panose="02020603050405020304" pitchFamily="18" charset="0"/>
                      </a:endParaRPr>
                    </a:p>
                    <a:p>
                      <a:pPr algn="ctr"/>
                      <a:endParaRPr lang="en-US" sz="1400" dirty="0">
                        <a:latin typeface="Times New Roman" panose="02020603050405020304" pitchFamily="18" charset="0"/>
                        <a:cs typeface="Times New Roman" panose="02020603050405020304" pitchFamily="18" charset="0"/>
                      </a:endParaRPr>
                    </a:p>
                    <a:p>
                      <a:pPr algn="ctr"/>
                      <a:r>
                        <a:rPr lang="en-US" sz="1400" dirty="0">
                          <a:latin typeface="Times New Roman" panose="02020603050405020304" pitchFamily="18" charset="0"/>
                          <a:cs typeface="Times New Roman" panose="02020603050405020304" pitchFamily="18" charset="0"/>
                        </a:rPr>
                        <a:t>2017</a:t>
                      </a:r>
                      <a:endParaRPr lang="en-IN" sz="14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400" dirty="0">
                        <a:latin typeface="Times New Roman" panose="02020603050405020304" pitchFamily="18" charset="0"/>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An experimental study shows that data balancing, hyperparameter optimization, and feature selection significantly enhance the accuracy of models, with Random Forest and Gradient Boosting achieving over 97% accuracy on two common phishing datasets.</a:t>
                      </a:r>
                      <a:endParaRPr lang="en-IN" sz="1400" dirty="0">
                        <a:latin typeface="Times New Roman" panose="02020603050405020304" pitchFamily="18" charset="0"/>
                        <a:cs typeface="Times New Roman" panose="02020603050405020304" pitchFamily="18" charset="0"/>
                      </a:endParaRPr>
                    </a:p>
                    <a:p>
                      <a:endParaRPr lang="en-IN" dirty="0"/>
                    </a:p>
                  </a:txBody>
                  <a:tcPr/>
                </a:tc>
                <a:extLst>
                  <a:ext uri="{0D108BD9-81ED-4DB2-BD59-A6C34878D82A}">
                    <a16:rowId xmlns:a16="http://schemas.microsoft.com/office/drawing/2014/main" val="2202284944"/>
                  </a:ext>
                </a:extLst>
              </a:tr>
            </a:tbl>
          </a:graphicData>
        </a:graphic>
      </p:graphicFrame>
    </p:spTree>
    <p:extLst>
      <p:ext uri="{BB962C8B-B14F-4D97-AF65-F5344CB8AC3E}">
        <p14:creationId xmlns:p14="http://schemas.microsoft.com/office/powerpoint/2010/main" val="1179020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3" name="Title 1"/>
          <p:cNvSpPr>
            <a:spLocks noGrp="1"/>
          </p:cNvSpPr>
          <p:nvPr>
            <p:ph type="title"/>
          </p:nvPr>
        </p:nvSpPr>
        <p:spPr>
          <a:xfrm>
            <a:off x="-289250" y="251747"/>
            <a:ext cx="12192000" cy="721659"/>
          </a:xfrm>
        </p:spPr>
        <p:txBody>
          <a:bodyPr>
            <a:normAutofit/>
          </a:bodyPr>
          <a:lstStyle/>
          <a:p>
            <a:pPr algn="ctr"/>
            <a:r>
              <a:rPr lang="en-US" sz="2800" b="1" dirty="0">
                <a:solidFill>
                  <a:srgbClr val="FF0000"/>
                </a:solidFill>
                <a:latin typeface="Times New Roman" panose="02020603050405020304" pitchFamily="18" charset="0"/>
                <a:cs typeface="Times New Roman" panose="02020603050405020304" pitchFamily="18" charset="0"/>
              </a:rPr>
              <a:t>EXISTING SYSTEM</a:t>
            </a:r>
            <a:endParaRPr lang="en-IN" sz="2800" b="1" dirty="0">
              <a:solidFill>
                <a:srgbClr val="FF3399"/>
              </a:solidFill>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sz="half" idx="1"/>
          </p:nvPr>
        </p:nvSpPr>
        <p:spPr>
          <a:xfrm>
            <a:off x="1425677" y="1767781"/>
            <a:ext cx="10260319" cy="4351338"/>
          </a:xfrm>
        </p:spPr>
        <p:txBody>
          <a:bodyPr>
            <a:noAutofit/>
          </a:bodyPr>
          <a:lstStyle/>
          <a:p>
            <a:pPr algn="just">
              <a:lnSpc>
                <a:spcPct val="150000"/>
              </a:lnSpc>
              <a:buFont typeface="Wingdings" panose="05000000000000000000" pitchFamily="2" charset="2"/>
              <a:buChar char="§"/>
            </a:pPr>
            <a:r>
              <a:rPr lang="en-US" dirty="0">
                <a:solidFill>
                  <a:schemeClr val="tx1"/>
                </a:solidFill>
                <a:latin typeface="Times New Roman" panose="02020603050405020304" pitchFamily="18" charset="0"/>
                <a:cs typeface="Times New Roman" panose="02020603050405020304" pitchFamily="18" charset="0"/>
              </a:rPr>
              <a:t> </a:t>
            </a:r>
            <a:endParaRPr lang="en-US" sz="1800" dirty="0">
              <a:solidFill>
                <a:schemeClr val="tx1"/>
              </a:solidFill>
              <a:latin typeface="Times New Roman" panose="02020603050405020304" pitchFamily="18" charset="0"/>
              <a:cs typeface="Times New Roman" panose="02020603050405020304" pitchFamily="18" charset="0"/>
            </a:endParaRPr>
          </a:p>
        </p:txBody>
      </p:sp>
      <p:cxnSp>
        <p:nvCxnSpPr>
          <p:cNvPr id="3" name="Straight Connector 2"/>
          <p:cNvCxnSpPr>
            <a:cxnSpLocks/>
          </p:cNvCxnSpPr>
          <p:nvPr/>
        </p:nvCxnSpPr>
        <p:spPr>
          <a:xfrm>
            <a:off x="1529409" y="900690"/>
            <a:ext cx="8975035" cy="0"/>
          </a:xfrm>
          <a:prstGeom prst="line">
            <a:avLst/>
          </a:prstGeom>
        </p:spPr>
        <p:style>
          <a:lnRef idx="1">
            <a:schemeClr val="dk1"/>
          </a:lnRef>
          <a:fillRef idx="0">
            <a:schemeClr val="dk1"/>
          </a:fillRef>
          <a:effectRef idx="0">
            <a:schemeClr val="dk1"/>
          </a:effectRef>
          <a:fontRef idx="minor">
            <a:schemeClr val="tx1"/>
          </a:fontRef>
        </p:style>
      </p:cxnSp>
      <p:sp>
        <p:nvSpPr>
          <p:cNvPr id="2" name="Text Box 1"/>
          <p:cNvSpPr txBox="1"/>
          <p:nvPr/>
        </p:nvSpPr>
        <p:spPr>
          <a:xfrm>
            <a:off x="803799" y="900690"/>
            <a:ext cx="10808031" cy="6247864"/>
          </a:xfrm>
          <a:prstGeom prst="rect">
            <a:avLst/>
          </a:prstGeom>
          <a:noFill/>
        </p:spPr>
        <p:txBody>
          <a:bodyPr wrap="square" rtlCol="0">
            <a:spAutoFit/>
          </a:bodyPr>
          <a:lstStyle/>
          <a:p>
            <a:pPr algn="l"/>
            <a:endParaRPr lang="en-US" sz="2000" dirty="0">
              <a:latin typeface="Times New Roman" panose="02020603050405020304" pitchFamily="18" charset="0"/>
              <a:cs typeface="Times New Roman" panose="02020603050405020304" pitchFamily="18" charset="0"/>
            </a:endParaRPr>
          </a:p>
          <a:p>
            <a:pPr algn="l"/>
            <a:endParaRPr lang="en-US" sz="2000" dirty="0">
              <a:latin typeface="Times New Roman" panose="02020603050405020304" pitchFamily="18" charset="0"/>
              <a:cs typeface="Times New Roman" panose="02020603050405020304" pitchFamily="18" charset="0"/>
            </a:endParaRPr>
          </a:p>
          <a:p>
            <a:pPr marL="342900" indent="-342900" algn="l">
              <a:buFont typeface="Wingdings" panose="05000000000000000000" pitchFamily="2" charset="2"/>
              <a:buChar char="Ø"/>
            </a:pPr>
            <a:r>
              <a:rPr lang="en-US" sz="2000" b="1" dirty="0" err="1">
                <a:latin typeface="Times New Roman" panose="02020603050405020304" pitchFamily="18" charset="0"/>
                <a:cs typeface="Times New Roman" panose="02020603050405020304" pitchFamily="18" charset="0"/>
              </a:rPr>
              <a:t>PhishNet</a:t>
            </a:r>
            <a:r>
              <a:rPr lang="en-US" sz="2000" dirty="0">
                <a:latin typeface="Times New Roman" panose="02020603050405020304" pitchFamily="18" charset="0"/>
                <a:cs typeface="Times New Roman" panose="02020603050405020304" pitchFamily="18" charset="0"/>
              </a:rPr>
              <a:t>: Combines lexical and host-based features to classify URLs using machine learning algorithms.</a:t>
            </a:r>
          </a:p>
          <a:p>
            <a:pPr marL="342900" indent="-342900" algn="l">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342900" indent="-342900" algn="l">
              <a:buFont typeface="Wingdings" panose="05000000000000000000" pitchFamily="2" charset="2"/>
              <a:buChar char="Ø"/>
            </a:pPr>
            <a:r>
              <a:rPr lang="en-US" sz="2000" b="1" dirty="0" err="1">
                <a:latin typeface="Times New Roman" panose="02020603050405020304" pitchFamily="18" charset="0"/>
                <a:cs typeface="Times New Roman" panose="02020603050405020304" pitchFamily="18" charset="0"/>
              </a:rPr>
              <a:t>PhishGuard</a:t>
            </a:r>
            <a:r>
              <a:rPr lang="en-US" sz="2000" dirty="0">
                <a:latin typeface="Times New Roman" panose="02020603050405020304" pitchFamily="18" charset="0"/>
                <a:cs typeface="Times New Roman" panose="02020603050405020304" pitchFamily="18" charset="0"/>
              </a:rPr>
              <a:t>: Employs heuristic rules and machine learning to identify phishing URLs based on URL and domain characteristics.</a:t>
            </a:r>
          </a:p>
          <a:p>
            <a:pPr marL="342900" indent="-342900" algn="l">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342900" indent="-342900" algn="l">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PUFS (Phishing URL Feature-based System)</a:t>
            </a:r>
            <a:r>
              <a:rPr lang="en-US" sz="2000" dirty="0">
                <a:latin typeface="Times New Roman" panose="02020603050405020304" pitchFamily="18" charset="0"/>
                <a:cs typeface="Times New Roman" panose="02020603050405020304" pitchFamily="18" charset="0"/>
              </a:rPr>
              <a:t>: Leverages various URL and domain features, applying machine learning models for classification.</a:t>
            </a:r>
          </a:p>
          <a:p>
            <a:pPr marL="342900" indent="-342900" algn="l">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342900" indent="-342900" algn="l">
              <a:buFont typeface="Wingdings" panose="05000000000000000000" pitchFamily="2" charset="2"/>
              <a:buChar char="Ø"/>
            </a:pPr>
            <a:r>
              <a:rPr lang="en-US" sz="2000" b="1" dirty="0" err="1">
                <a:latin typeface="Times New Roman" panose="02020603050405020304" pitchFamily="18" charset="0"/>
                <a:cs typeface="Times New Roman" panose="02020603050405020304" pitchFamily="18" charset="0"/>
              </a:rPr>
              <a:t>DeepPhish</a:t>
            </a:r>
            <a:r>
              <a:rPr lang="en-US" sz="2000" dirty="0">
                <a:latin typeface="Times New Roman" panose="02020603050405020304" pitchFamily="18" charset="0"/>
                <a:cs typeface="Times New Roman" panose="02020603050405020304" pitchFamily="18" charset="0"/>
              </a:rPr>
              <a:t>: Utilizes deep learning with Convolutional Neural Networks (CNNs) to analyze URL structures and webpage content for phishing detection.</a:t>
            </a:r>
          </a:p>
          <a:p>
            <a:pPr marL="342900" indent="-342900" algn="l">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342900" indent="-342900" algn="l">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CANTINA</a:t>
            </a:r>
            <a:r>
              <a:rPr lang="en-US" sz="2000" dirty="0">
                <a:latin typeface="Times New Roman" panose="02020603050405020304" pitchFamily="18" charset="0"/>
                <a:cs typeface="Times New Roman" panose="02020603050405020304" pitchFamily="18" charset="0"/>
              </a:rPr>
              <a:t>: Uses TF-IDF (term frequency – Inverse document frequency) for keyword frequency analysis in URLs and webpage content to detect phishing.</a:t>
            </a:r>
          </a:p>
          <a:p>
            <a:pPr marL="342900" indent="-342900" algn="l">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l">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7869" y="319921"/>
            <a:ext cx="12192000" cy="523220"/>
          </a:xfrm>
          <a:prstGeom prst="rect">
            <a:avLst/>
          </a:prstGeom>
          <a:noFill/>
        </p:spPr>
        <p:txBody>
          <a:bodyPr wrap="square" rtlCol="0">
            <a:spAutoFit/>
          </a:bodyPr>
          <a:lstStyle/>
          <a:p>
            <a:pPr algn="ctr"/>
            <a:r>
              <a:rPr lang="en-IN" sz="2800" b="1" dirty="0">
                <a:solidFill>
                  <a:srgbClr val="FF0000"/>
                </a:solidFill>
                <a:latin typeface="Times New Roman" panose="02020603050405020304" pitchFamily="18" charset="0"/>
                <a:cs typeface="Times New Roman" panose="02020603050405020304" pitchFamily="18" charset="0"/>
              </a:rPr>
              <a:t>METHODOLOGY</a:t>
            </a:r>
          </a:p>
        </p:txBody>
      </p:sp>
      <p:sp>
        <p:nvSpPr>
          <p:cNvPr id="3" name="TextBox 2"/>
          <p:cNvSpPr txBox="1"/>
          <p:nvPr/>
        </p:nvSpPr>
        <p:spPr>
          <a:xfrm>
            <a:off x="895350" y="1285907"/>
            <a:ext cx="9958180" cy="5170646"/>
          </a:xfrm>
          <a:prstGeom prst="rect">
            <a:avLst/>
          </a:prstGeom>
          <a:noFill/>
        </p:spPr>
        <p:txBody>
          <a:bodyPr wrap="square" rtlCol="0">
            <a:spAutoFit/>
          </a:bodyPr>
          <a:lstStyle/>
          <a:p>
            <a:endParaRPr lang="en-IN" sz="20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charset="0"/>
              <a:buChar char=""/>
            </a:pPr>
            <a:r>
              <a:rPr lang="en-US" sz="2000" dirty="0">
                <a:latin typeface="Times New Roman" panose="02020603050405020304" pitchFamily="18" charset="0"/>
                <a:cs typeface="Times New Roman" panose="02020603050405020304" pitchFamily="18" charset="0"/>
              </a:rPr>
              <a:t>Data Collection and Feature Extraction:</a:t>
            </a:r>
          </a:p>
          <a:p>
            <a:pPr>
              <a:lnSpc>
                <a:spcPct val="150000"/>
              </a:lnSpc>
            </a:pPr>
            <a:r>
              <a:rPr lang="en-US" sz="2000" dirty="0">
                <a:latin typeface="Times New Roman" panose="02020603050405020304" pitchFamily="18" charset="0"/>
                <a:cs typeface="Times New Roman" panose="02020603050405020304" pitchFamily="18" charset="0"/>
              </a:rPr>
              <a:t>	Collect labeled URLs (phishing and safe).    </a:t>
            </a:r>
          </a:p>
          <a:p>
            <a:pPr>
              <a:lnSpc>
                <a:spcPct val="150000"/>
              </a:lnSpc>
            </a:pPr>
            <a:r>
              <a:rPr lang="en-US" sz="2000" dirty="0">
                <a:latin typeface="Times New Roman" panose="02020603050405020304" pitchFamily="18" charset="0"/>
                <a:cs typeface="Times New Roman" panose="02020603050405020304" pitchFamily="18" charset="0"/>
              </a:rPr>
              <a:t>	Extract relevant features (URL length, special characters, subdomains, etc.).</a:t>
            </a:r>
          </a:p>
          <a:p>
            <a:pPr marL="285750" indent="-285750">
              <a:lnSpc>
                <a:spcPct val="150000"/>
              </a:lnSpc>
              <a:buFont typeface="Wingdings" panose="05000000000000000000" charset="0"/>
              <a:buChar char=""/>
            </a:pPr>
            <a:r>
              <a:rPr lang="en-US" sz="2000" dirty="0">
                <a:latin typeface="Times New Roman" panose="02020603050405020304" pitchFamily="18" charset="0"/>
                <a:cs typeface="Times New Roman" panose="02020603050405020304" pitchFamily="18" charset="0"/>
              </a:rPr>
              <a:t>Model Training and Evaluation:</a:t>
            </a:r>
          </a:p>
          <a:p>
            <a:pPr>
              <a:lnSpc>
                <a:spcPct val="150000"/>
              </a:lnSpc>
            </a:pPr>
            <a:r>
              <a:rPr lang="en-US" sz="2000" dirty="0">
                <a:latin typeface="Times New Roman" panose="02020603050405020304" pitchFamily="18" charset="0"/>
                <a:cs typeface="Times New Roman" panose="02020603050405020304" pitchFamily="18" charset="0"/>
              </a:rPr>
              <a:t>	Train machine learning models (e.g., Logistic Regression) on the dataset.</a:t>
            </a:r>
          </a:p>
          <a:p>
            <a:pPr marL="285750" indent="-285750">
              <a:lnSpc>
                <a:spcPct val="150000"/>
              </a:lnSpc>
              <a:buFont typeface="Wingdings" panose="05000000000000000000" charset="0"/>
              <a:buChar char=""/>
            </a:pPr>
            <a:r>
              <a:rPr lang="en-US" sz="2000" dirty="0">
                <a:latin typeface="Times New Roman" panose="02020603050405020304" pitchFamily="18" charset="0"/>
                <a:cs typeface="Times New Roman" panose="02020603050405020304" pitchFamily="18" charset="0"/>
              </a:rPr>
              <a:t>Integration and Deployment:</a:t>
            </a:r>
          </a:p>
          <a:p>
            <a:pPr>
              <a:lnSpc>
                <a:spcPct val="150000"/>
              </a:lnSpc>
            </a:pPr>
            <a:r>
              <a:rPr lang="en-US" sz="2000" dirty="0">
                <a:latin typeface="Times New Roman" panose="02020603050405020304" pitchFamily="18" charset="0"/>
                <a:cs typeface="Times New Roman" panose="02020603050405020304" pitchFamily="18" charset="0"/>
              </a:rPr>
              <a:t>	Develop a user interface for URL input and display the safety prediction.</a:t>
            </a:r>
          </a:p>
          <a:p>
            <a:pPr marL="285750" indent="-285750">
              <a:lnSpc>
                <a:spcPct val="150000"/>
              </a:lnSpc>
              <a:buFont typeface="Wingdings" panose="05000000000000000000" charset="0"/>
              <a:buChar char=""/>
            </a:pPr>
            <a:r>
              <a:rPr lang="en-US" sz="2000" dirty="0">
                <a:latin typeface="Times New Roman" panose="02020603050405020304" pitchFamily="18" charset="0"/>
                <a:cs typeface="Times New Roman" panose="02020603050405020304" pitchFamily="18" charset="0"/>
              </a:rPr>
              <a:t>Continuous Monitoring and Improvement:</a:t>
            </a:r>
          </a:p>
          <a:p>
            <a:pPr>
              <a:lnSpc>
                <a:spcPct val="150000"/>
              </a:lnSpc>
            </a:pPr>
            <a:r>
              <a:rPr lang="en-US" sz="2000" dirty="0">
                <a:latin typeface="Times New Roman" panose="02020603050405020304" pitchFamily="18" charset="0"/>
                <a:cs typeface="Times New Roman" panose="02020603050405020304" pitchFamily="18" charset="0"/>
              </a:rPr>
              <a:t>	Regularly update the model with new data to maintain accuracy.</a:t>
            </a:r>
          </a:p>
          <a:p>
            <a:pPr marL="285750" indent="-285750">
              <a:buFont typeface="Wingdings" panose="05000000000000000000" charset="0"/>
              <a:buChar char=""/>
            </a:pPr>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cxnSp>
        <p:nvCxnSpPr>
          <p:cNvPr id="5" name="Straight Connector 4"/>
          <p:cNvCxnSpPr>
            <a:cxnSpLocks/>
          </p:cNvCxnSpPr>
          <p:nvPr/>
        </p:nvCxnSpPr>
        <p:spPr>
          <a:xfrm>
            <a:off x="1241498" y="1015859"/>
            <a:ext cx="8984853"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TABLE_BEAUTIFY" val="smartTable{47ef16fe-a06b-406b-9ccc-07a9b3fca2de}"/>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426</TotalTime>
  <Words>1419</Words>
  <Application>Microsoft Office PowerPoint</Application>
  <PresentationFormat>Widescreen</PresentationFormat>
  <Paragraphs>284</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Times New Roman</vt:lpstr>
      <vt:lpstr>Times New Roman Regular</vt:lpstr>
      <vt:lpstr>Trebuchet MS</vt:lpstr>
      <vt:lpstr>Wingdings</vt:lpstr>
      <vt:lpstr>Wingdings 3</vt:lpstr>
      <vt:lpstr>Facet</vt:lpstr>
      <vt:lpstr> Project Presentation on                    “PHISHING URL DETECTION USING MACHINE LEARNING” Department of computer science &amp; engineering  </vt:lpstr>
      <vt:lpstr>CONTENTS</vt:lpstr>
      <vt:lpstr>PowerPoint Presentation</vt:lpstr>
      <vt:lpstr>PowerPoint Presentation</vt:lpstr>
      <vt:lpstr>OBJECTIVE</vt:lpstr>
      <vt:lpstr>LITERATURE SURVEY</vt:lpstr>
      <vt:lpstr>PowerPoint Presentation</vt:lpstr>
      <vt:lpstr>EXISTING SYSTEM</vt:lpstr>
      <vt:lpstr>PowerPoint Presentation</vt:lpstr>
      <vt:lpstr>BLOCK DIAGRAM</vt:lpstr>
      <vt:lpstr>HARDWARE AND SOFTWARE REQUIREMENTS </vt:lpstr>
      <vt:lpstr>PowerPoint Presentation</vt:lpstr>
      <vt:lpstr>FLOWCHART  DIAGRAM</vt:lpstr>
      <vt:lpstr>RESULT </vt:lpstr>
      <vt:lpstr>PowerPoint Presentation</vt:lpstr>
      <vt:lpstr>CONCLUSIONS</vt:lpstr>
      <vt:lpstr>FUTURE SCOPE</vt:lpstr>
      <vt:lpstr>REFERENCES</vt:lpstr>
      <vt:lpstr>PROGRAM OUTCOMES</vt:lpstr>
      <vt:lpstr>COURSE OUTCOMES OF PROJECT</vt:lpstr>
      <vt:lpstr>CO-PO MAPPING OF PROJECT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Aniket Shinde</cp:lastModifiedBy>
  <cp:revision>134</cp:revision>
  <dcterms:created xsi:type="dcterms:W3CDTF">2024-03-08T18:04:13Z</dcterms:created>
  <dcterms:modified xsi:type="dcterms:W3CDTF">2024-06-05T09:18:33Z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65141b8ed7e149ceb99ca63f3f7ca47d</vt:lpwstr>
  </property>
  <property fmtid="{D5CDD505-2E9C-101B-9397-08002B2CF9AE}" pid="3" name="KSOProductBuildVer">
    <vt:lpwstr>1033-3.2.0.6370</vt:lpwstr>
  </property>
</Properties>
</file>